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436100" cy="7200900"/>
  <p:notesSz cx="9436100" cy="72009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2A0FF2-4775-0812-CBC7-0BA7F5E4CCD8}" v="1" dt="2023-09-24T08:58:49.83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EY GARG" userId="S::shrey.garg@lpu.in::e9063ec6-d71d-48fa-a67c-b1b64b2df786" providerId="AD" clId="Web-{722A0FF2-4775-0812-CBC7-0BA7F5E4CCD8}"/>
    <pc:docChg chg="modSld">
      <pc:chgData name="SHREY GARG" userId="S::shrey.garg@lpu.in::e9063ec6-d71d-48fa-a67c-b1b64b2df786" providerId="AD" clId="Web-{722A0FF2-4775-0812-CBC7-0BA7F5E4CCD8}" dt="2023-09-24T08:58:49.836" v="0" actId="1076"/>
      <pc:docMkLst>
        <pc:docMk/>
      </pc:docMkLst>
      <pc:sldChg chg="modSp">
        <pc:chgData name="SHREY GARG" userId="S::shrey.garg@lpu.in::e9063ec6-d71d-48fa-a67c-b1b64b2df786" providerId="AD" clId="Web-{722A0FF2-4775-0812-CBC7-0BA7F5E4CCD8}" dt="2023-09-24T08:58:49.836" v="0" actId="1076"/>
        <pc:sldMkLst>
          <pc:docMk/>
          <pc:sldMk cId="0" sldId="277"/>
        </pc:sldMkLst>
        <pc:picChg chg="mod">
          <ac:chgData name="SHREY GARG" userId="S::shrey.garg@lpu.in::e9063ec6-d71d-48fa-a67c-b1b64b2df786" providerId="AD" clId="Web-{722A0FF2-4775-0812-CBC7-0BA7F5E4CCD8}" dt="2023-09-24T08:58:49.836" v="0" actId="1076"/>
          <ac:picMkLst>
            <pc:docMk/>
            <pc:sldMk cId="0" sldId="277"/>
            <ac:picMk id="2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8888" y="1055505"/>
            <a:ext cx="3250072" cy="44269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82544" y="857249"/>
            <a:ext cx="3271011" cy="726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15415" y="4032504"/>
            <a:ext cx="6605270" cy="1800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1" i="1">
                <a:solidFill>
                  <a:srgbClr val="CC0066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1" i="1">
                <a:solidFill>
                  <a:srgbClr val="CC0066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71805" y="1656207"/>
            <a:ext cx="4104703" cy="4752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859591" y="1656207"/>
            <a:ext cx="4104703" cy="4752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1" i="1">
                <a:solidFill>
                  <a:srgbClr val="CC0066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2497" y="707517"/>
            <a:ext cx="7671104" cy="726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1" i="1">
                <a:solidFill>
                  <a:srgbClr val="CC0066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8782" y="2930093"/>
            <a:ext cx="8298535" cy="3144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208274" y="6696837"/>
            <a:ext cx="3019552" cy="360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71805" y="6696837"/>
            <a:ext cx="2170303" cy="360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793992" y="6696837"/>
            <a:ext cx="2170303" cy="360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3601" y="680603"/>
            <a:ext cx="2913783" cy="4561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11829" y="518541"/>
            <a:ext cx="29330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i="0" spc="-5" dirty="0">
                <a:latin typeface="Times New Roman"/>
                <a:cs typeface="Times New Roman"/>
              </a:rPr>
              <a:t>Basic</a:t>
            </a:r>
            <a:r>
              <a:rPr sz="3700" i="0" spc="-60" dirty="0">
                <a:latin typeface="Times New Roman"/>
                <a:cs typeface="Times New Roman"/>
              </a:rPr>
              <a:t> </a:t>
            </a:r>
            <a:r>
              <a:rPr sz="3700" i="0" spc="-5" dirty="0">
                <a:latin typeface="Times New Roman"/>
                <a:cs typeface="Times New Roman"/>
              </a:rPr>
              <a:t>concepts</a:t>
            </a:r>
            <a:endParaRPr sz="3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4934" y="1184224"/>
            <a:ext cx="8161020" cy="4928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935" marR="5080" indent="-356870">
              <a:lnSpc>
                <a:spcPct val="100000"/>
              </a:lnSpc>
              <a:spcBef>
                <a:spcPts val="100"/>
              </a:spcBef>
              <a:buClr>
                <a:srgbClr val="CC0066"/>
              </a:buClr>
              <a:buFont typeface="Wingdings"/>
              <a:buChar char=""/>
              <a:tabLst>
                <a:tab pos="491490" algn="l"/>
              </a:tabLst>
            </a:pPr>
            <a:r>
              <a:rPr sz="3300" dirty="0">
                <a:latin typeface="Times New Roman"/>
                <a:cs typeface="Times New Roman"/>
              </a:rPr>
              <a:t>Networks must be able to transfer data from </a:t>
            </a:r>
            <a:r>
              <a:rPr sz="3300" spc="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one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device</a:t>
            </a:r>
            <a:r>
              <a:rPr sz="3300" spc="-4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to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another</a:t>
            </a:r>
            <a:r>
              <a:rPr sz="3300" spc="-3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with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complete</a:t>
            </a:r>
            <a:r>
              <a:rPr sz="3300" spc="-4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accuracy.</a:t>
            </a:r>
            <a:endParaRPr sz="3300">
              <a:latin typeface="Times New Roman"/>
              <a:cs typeface="Times New Roman"/>
            </a:endParaRPr>
          </a:p>
          <a:p>
            <a:pPr marL="490855" indent="-478790">
              <a:lnSpc>
                <a:spcPct val="100000"/>
              </a:lnSpc>
              <a:spcBef>
                <a:spcPts val="795"/>
              </a:spcBef>
              <a:buClr>
                <a:srgbClr val="CC0066"/>
              </a:buClr>
              <a:buFont typeface="Wingdings"/>
              <a:buChar char=""/>
              <a:tabLst>
                <a:tab pos="491490" algn="l"/>
              </a:tabLst>
            </a:pPr>
            <a:r>
              <a:rPr sz="3300" dirty="0">
                <a:latin typeface="Times New Roman"/>
                <a:cs typeface="Times New Roman"/>
              </a:rPr>
              <a:t>Data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can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be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corrupted</a:t>
            </a:r>
            <a:r>
              <a:rPr sz="3300" spc="-4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during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transmission.</a:t>
            </a:r>
            <a:endParaRPr sz="3300">
              <a:latin typeface="Times New Roman"/>
              <a:cs typeface="Times New Roman"/>
            </a:endParaRPr>
          </a:p>
          <a:p>
            <a:pPr marL="368935" marR="405130" indent="-356870">
              <a:lnSpc>
                <a:spcPct val="100000"/>
              </a:lnSpc>
              <a:spcBef>
                <a:spcPts val="795"/>
              </a:spcBef>
              <a:buClr>
                <a:srgbClr val="CC0066"/>
              </a:buClr>
              <a:buFont typeface="Wingdings"/>
              <a:buChar char=""/>
              <a:tabLst>
                <a:tab pos="491490" algn="l"/>
              </a:tabLst>
            </a:pPr>
            <a:r>
              <a:rPr sz="3300" dirty="0">
                <a:latin typeface="Times New Roman"/>
                <a:cs typeface="Times New Roman"/>
              </a:rPr>
              <a:t>For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spc="-5" dirty="0">
                <a:latin typeface="Times New Roman"/>
                <a:cs typeface="Times New Roman"/>
              </a:rPr>
              <a:t>reliable</a:t>
            </a:r>
            <a:r>
              <a:rPr sz="3300" spc="-4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communication,</a:t>
            </a:r>
            <a:r>
              <a:rPr sz="3300" spc="-5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errors</a:t>
            </a:r>
            <a:r>
              <a:rPr sz="3300" spc="-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must</a:t>
            </a:r>
            <a:r>
              <a:rPr sz="3300" spc="-3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be </a:t>
            </a:r>
            <a:r>
              <a:rPr sz="3300" spc="-8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detected</a:t>
            </a:r>
            <a:r>
              <a:rPr sz="3300" spc="-3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and</a:t>
            </a:r>
            <a:r>
              <a:rPr sz="3300" spc="5" dirty="0">
                <a:latin typeface="Times New Roman"/>
                <a:cs typeface="Times New Roman"/>
              </a:rPr>
              <a:t> </a:t>
            </a:r>
            <a:r>
              <a:rPr sz="3300" spc="-5" dirty="0">
                <a:latin typeface="Times New Roman"/>
                <a:cs typeface="Times New Roman"/>
              </a:rPr>
              <a:t>corrected.</a:t>
            </a:r>
            <a:endParaRPr sz="3300">
              <a:latin typeface="Times New Roman"/>
              <a:cs typeface="Times New Roman"/>
            </a:endParaRPr>
          </a:p>
          <a:p>
            <a:pPr marL="368935" marR="178435" indent="-356870" algn="just">
              <a:lnSpc>
                <a:spcPct val="100000"/>
              </a:lnSpc>
              <a:spcBef>
                <a:spcPts val="885"/>
              </a:spcBef>
              <a:buClr>
                <a:srgbClr val="CC0066"/>
              </a:buClr>
              <a:buSzPct val="89189"/>
              <a:buFont typeface="Wingdings"/>
              <a:buChar char=""/>
              <a:tabLst>
                <a:tab pos="491490" algn="l"/>
              </a:tabLst>
            </a:pPr>
            <a:r>
              <a:rPr sz="3700" b="1" spc="-10" dirty="0">
                <a:latin typeface="Georgia"/>
                <a:cs typeface="Georgia"/>
              </a:rPr>
              <a:t>Error detection </a:t>
            </a:r>
            <a:r>
              <a:rPr sz="3700" b="1" spc="-5" dirty="0">
                <a:latin typeface="Georgia"/>
                <a:cs typeface="Georgia"/>
              </a:rPr>
              <a:t>and </a:t>
            </a:r>
            <a:r>
              <a:rPr sz="3700" b="1" spc="-10" dirty="0">
                <a:latin typeface="Georgia"/>
                <a:cs typeface="Georgia"/>
              </a:rPr>
              <a:t>correction </a:t>
            </a:r>
            <a:r>
              <a:rPr sz="3700" b="1" spc="-92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are implemented </a:t>
            </a:r>
            <a:r>
              <a:rPr sz="3300" spc="-5" dirty="0">
                <a:latin typeface="Georgia"/>
                <a:cs typeface="Georgia"/>
              </a:rPr>
              <a:t>either </a:t>
            </a:r>
            <a:r>
              <a:rPr sz="3300" dirty="0">
                <a:latin typeface="Georgia"/>
                <a:cs typeface="Georgia"/>
              </a:rPr>
              <a:t>at </a:t>
            </a:r>
            <a:r>
              <a:rPr sz="3300" spc="-5" dirty="0">
                <a:latin typeface="Georgia"/>
                <a:cs typeface="Georgia"/>
              </a:rPr>
              <a:t>the </a:t>
            </a:r>
            <a:r>
              <a:rPr sz="3300" b="1" spc="-5" dirty="0">
                <a:latin typeface="Georgia"/>
                <a:cs typeface="Georgia"/>
              </a:rPr>
              <a:t>data link </a:t>
            </a:r>
            <a:r>
              <a:rPr sz="3300" b="1" dirty="0">
                <a:latin typeface="Georgia"/>
                <a:cs typeface="Georgia"/>
              </a:rPr>
              <a:t> </a:t>
            </a:r>
            <a:r>
              <a:rPr sz="3300" b="1" spc="-5" dirty="0">
                <a:latin typeface="Georgia"/>
                <a:cs typeface="Georgia"/>
              </a:rPr>
              <a:t>layer </a:t>
            </a:r>
            <a:r>
              <a:rPr sz="3300" spc="-5" dirty="0">
                <a:latin typeface="Georgia"/>
                <a:cs typeface="Georgia"/>
              </a:rPr>
              <a:t>or the </a:t>
            </a:r>
            <a:r>
              <a:rPr sz="3300" b="1" spc="-5" dirty="0">
                <a:latin typeface="Georgia"/>
                <a:cs typeface="Georgia"/>
              </a:rPr>
              <a:t>transport layer </a:t>
            </a:r>
            <a:r>
              <a:rPr sz="3300" spc="-5" dirty="0">
                <a:latin typeface="Georgia"/>
                <a:cs typeface="Georgia"/>
              </a:rPr>
              <a:t>of the OSI </a:t>
            </a:r>
            <a:r>
              <a:rPr sz="3300" spc="-78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model.</a:t>
            </a:r>
            <a:endParaRPr sz="33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031" y="1219200"/>
            <a:ext cx="7984235" cy="502462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9042" y="223266"/>
            <a:ext cx="228600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i="0" spc="-5" dirty="0">
                <a:solidFill>
                  <a:srgbClr val="053CE8"/>
                </a:solidFill>
                <a:latin typeface="Times New Roman"/>
                <a:cs typeface="Times New Roman"/>
              </a:rPr>
              <a:t>Redund</a:t>
            </a:r>
            <a:r>
              <a:rPr sz="3300" i="0" spc="5" dirty="0">
                <a:solidFill>
                  <a:srgbClr val="053CE8"/>
                </a:solidFill>
                <a:latin typeface="Times New Roman"/>
                <a:cs typeface="Times New Roman"/>
              </a:rPr>
              <a:t>a</a:t>
            </a:r>
            <a:r>
              <a:rPr sz="3300" i="0" spc="-5" dirty="0">
                <a:solidFill>
                  <a:srgbClr val="053CE8"/>
                </a:solidFill>
                <a:latin typeface="Times New Roman"/>
                <a:cs typeface="Times New Roman"/>
              </a:rPr>
              <a:t>ncy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145" y="2846832"/>
            <a:ext cx="8625838" cy="157732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69136" y="971681"/>
            <a:ext cx="7508240" cy="1173480"/>
            <a:chOff x="969136" y="971681"/>
            <a:chExt cx="7508240" cy="11734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9136" y="971681"/>
              <a:ext cx="7508241" cy="40590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7627" y="1219200"/>
              <a:ext cx="4834889" cy="92582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7419" y="824610"/>
            <a:ext cx="752348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70685" marR="5080" indent="-1658620">
              <a:lnSpc>
                <a:spcPct val="100000"/>
              </a:lnSpc>
              <a:spcBef>
                <a:spcPts val="100"/>
              </a:spcBef>
            </a:pPr>
            <a:r>
              <a:rPr sz="3300" i="0" spc="-5" dirty="0">
                <a:latin typeface="Times New Roman"/>
                <a:cs typeface="Times New Roman"/>
              </a:rPr>
              <a:t>Four</a:t>
            </a:r>
            <a:r>
              <a:rPr sz="3300" i="0" spc="-50" dirty="0">
                <a:latin typeface="Times New Roman"/>
                <a:cs typeface="Times New Roman"/>
              </a:rPr>
              <a:t> </a:t>
            </a:r>
            <a:r>
              <a:rPr sz="3300" i="0" spc="-5" dirty="0">
                <a:latin typeface="Times New Roman"/>
                <a:cs typeface="Times New Roman"/>
              </a:rPr>
              <a:t>types</a:t>
            </a:r>
            <a:r>
              <a:rPr sz="3300" i="0" spc="5" dirty="0">
                <a:latin typeface="Times New Roman"/>
                <a:cs typeface="Times New Roman"/>
              </a:rPr>
              <a:t> </a:t>
            </a:r>
            <a:r>
              <a:rPr sz="3300" i="0" spc="-5" dirty="0">
                <a:latin typeface="Times New Roman"/>
                <a:cs typeface="Times New Roman"/>
              </a:rPr>
              <a:t>of</a:t>
            </a:r>
            <a:r>
              <a:rPr sz="3300" i="0" spc="5" dirty="0">
                <a:latin typeface="Times New Roman"/>
                <a:cs typeface="Times New Roman"/>
              </a:rPr>
              <a:t> </a:t>
            </a:r>
            <a:r>
              <a:rPr sz="3300" i="0" spc="-10" dirty="0">
                <a:latin typeface="Times New Roman"/>
                <a:cs typeface="Times New Roman"/>
              </a:rPr>
              <a:t>redundancy</a:t>
            </a:r>
            <a:r>
              <a:rPr sz="3300" i="0" spc="5" dirty="0">
                <a:latin typeface="Times New Roman"/>
                <a:cs typeface="Times New Roman"/>
              </a:rPr>
              <a:t> </a:t>
            </a:r>
            <a:r>
              <a:rPr sz="3300" i="0" spc="-5" dirty="0">
                <a:latin typeface="Times New Roman"/>
                <a:cs typeface="Times New Roman"/>
              </a:rPr>
              <a:t>checks</a:t>
            </a:r>
            <a:r>
              <a:rPr sz="3300" i="0" spc="5" dirty="0">
                <a:latin typeface="Times New Roman"/>
                <a:cs typeface="Times New Roman"/>
              </a:rPr>
              <a:t> </a:t>
            </a:r>
            <a:r>
              <a:rPr sz="3300" i="0" spc="-20" dirty="0">
                <a:latin typeface="Times New Roman"/>
                <a:cs typeface="Times New Roman"/>
              </a:rPr>
              <a:t>are</a:t>
            </a:r>
            <a:r>
              <a:rPr sz="3300" i="0" spc="-5" dirty="0">
                <a:latin typeface="Times New Roman"/>
                <a:cs typeface="Times New Roman"/>
              </a:rPr>
              <a:t> used </a:t>
            </a:r>
            <a:r>
              <a:rPr sz="3300" i="0" spc="-810" dirty="0">
                <a:latin typeface="Times New Roman"/>
                <a:cs typeface="Times New Roman"/>
              </a:rPr>
              <a:t> </a:t>
            </a:r>
            <a:r>
              <a:rPr sz="3300" i="0" dirty="0">
                <a:latin typeface="Times New Roman"/>
                <a:cs typeface="Times New Roman"/>
              </a:rPr>
              <a:t>in</a:t>
            </a:r>
            <a:r>
              <a:rPr sz="3300" i="0" spc="-10" dirty="0">
                <a:latin typeface="Times New Roman"/>
                <a:cs typeface="Times New Roman"/>
              </a:rPr>
              <a:t> </a:t>
            </a:r>
            <a:r>
              <a:rPr sz="3300" i="0" dirty="0">
                <a:latin typeface="Times New Roman"/>
                <a:cs typeface="Times New Roman"/>
              </a:rPr>
              <a:t>data</a:t>
            </a:r>
            <a:r>
              <a:rPr sz="3300" i="0" spc="-25" dirty="0">
                <a:latin typeface="Times New Roman"/>
                <a:cs typeface="Times New Roman"/>
              </a:rPr>
              <a:t> </a:t>
            </a:r>
            <a:r>
              <a:rPr sz="3300" i="0" dirty="0">
                <a:latin typeface="Times New Roman"/>
                <a:cs typeface="Times New Roman"/>
              </a:rPr>
              <a:t>communications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895" y="1464563"/>
            <a:ext cx="8642604" cy="508705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40304" y="19939"/>
            <a:ext cx="504380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65655" marR="5080" indent="-2053589">
              <a:lnSpc>
                <a:spcPct val="100000"/>
              </a:lnSpc>
              <a:spcBef>
                <a:spcPts val="100"/>
              </a:spcBef>
            </a:pPr>
            <a:r>
              <a:rPr sz="3300" i="0" spc="-40" dirty="0">
                <a:solidFill>
                  <a:srgbClr val="00279F"/>
                </a:solidFill>
                <a:latin typeface="Times New Roman"/>
                <a:cs typeface="Times New Roman"/>
              </a:rPr>
              <a:t>Vertical</a:t>
            </a:r>
            <a:r>
              <a:rPr sz="3300" i="0" spc="-50" dirty="0">
                <a:solidFill>
                  <a:srgbClr val="00279F"/>
                </a:solidFill>
                <a:latin typeface="Times New Roman"/>
                <a:cs typeface="Times New Roman"/>
              </a:rPr>
              <a:t> </a:t>
            </a:r>
            <a:r>
              <a:rPr sz="3300" i="0" dirty="0">
                <a:solidFill>
                  <a:srgbClr val="00279F"/>
                </a:solidFill>
                <a:latin typeface="Times New Roman"/>
                <a:cs typeface="Times New Roman"/>
              </a:rPr>
              <a:t>Redundancy</a:t>
            </a:r>
            <a:r>
              <a:rPr sz="3300" i="0" spc="-25" dirty="0">
                <a:solidFill>
                  <a:srgbClr val="00279F"/>
                </a:solidFill>
                <a:latin typeface="Times New Roman"/>
                <a:cs typeface="Times New Roman"/>
              </a:rPr>
              <a:t> </a:t>
            </a:r>
            <a:r>
              <a:rPr sz="3300" i="0" dirty="0">
                <a:solidFill>
                  <a:srgbClr val="00279F"/>
                </a:solidFill>
                <a:latin typeface="Times New Roman"/>
                <a:cs typeface="Times New Roman"/>
              </a:rPr>
              <a:t>Check </a:t>
            </a:r>
            <a:r>
              <a:rPr sz="3300" i="0" spc="-810" dirty="0">
                <a:solidFill>
                  <a:srgbClr val="00279F"/>
                </a:solidFill>
                <a:latin typeface="Times New Roman"/>
                <a:cs typeface="Times New Roman"/>
              </a:rPr>
              <a:t> </a:t>
            </a:r>
            <a:r>
              <a:rPr sz="3300" i="0" dirty="0">
                <a:solidFill>
                  <a:srgbClr val="00279F"/>
                </a:solidFill>
                <a:latin typeface="Times New Roman"/>
                <a:cs typeface="Times New Roman"/>
              </a:rPr>
              <a:t>VRC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928" y="1222678"/>
            <a:ext cx="7907776" cy="54174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2544" y="857249"/>
            <a:ext cx="326771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CC0066"/>
                </a:solidFill>
                <a:latin typeface="Times New Roman"/>
                <a:cs typeface="Times New Roman"/>
              </a:rPr>
              <a:t>Performance</a:t>
            </a:r>
            <a:endParaRPr sz="4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9533" y="2099817"/>
            <a:ext cx="723709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marR="5080" indent="-355600">
              <a:lnSpc>
                <a:spcPct val="100000"/>
              </a:lnSpc>
              <a:spcBef>
                <a:spcPts val="100"/>
              </a:spcBef>
            </a:pPr>
            <a:r>
              <a:rPr sz="3300" spc="35" dirty="0">
                <a:solidFill>
                  <a:srgbClr val="CC0066"/>
                </a:solidFill>
                <a:latin typeface="Microsoft Sans Serif"/>
                <a:cs typeface="Microsoft Sans Serif"/>
              </a:rPr>
              <a:t>🢂</a:t>
            </a:r>
            <a:r>
              <a:rPr sz="3300" spc="35" dirty="0">
                <a:latin typeface="Times New Roman"/>
                <a:cs typeface="Times New Roman"/>
              </a:rPr>
              <a:t>It </a:t>
            </a:r>
            <a:r>
              <a:rPr sz="3300" spc="-5" dirty="0">
                <a:latin typeface="Times New Roman"/>
                <a:cs typeface="Times New Roman"/>
              </a:rPr>
              <a:t>can </a:t>
            </a:r>
            <a:r>
              <a:rPr sz="3300" dirty="0">
                <a:latin typeface="Times New Roman"/>
                <a:cs typeface="Times New Roman"/>
              </a:rPr>
              <a:t>detect burst errors only if </a:t>
            </a:r>
            <a:r>
              <a:rPr sz="3300" spc="-5" dirty="0">
                <a:latin typeface="Times New Roman"/>
                <a:cs typeface="Times New Roman"/>
              </a:rPr>
              <a:t>the </a:t>
            </a:r>
            <a:r>
              <a:rPr sz="3300" dirty="0">
                <a:latin typeface="Times New Roman"/>
                <a:cs typeface="Times New Roman"/>
              </a:rPr>
              <a:t>total </a:t>
            </a:r>
            <a:r>
              <a:rPr sz="3300" spc="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number</a:t>
            </a:r>
            <a:r>
              <a:rPr sz="3300" spc="-4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of errors</a:t>
            </a:r>
            <a:r>
              <a:rPr sz="3300" spc="-5" dirty="0">
                <a:latin typeface="Times New Roman"/>
                <a:cs typeface="Times New Roman"/>
              </a:rPr>
              <a:t> </a:t>
            </a:r>
            <a:r>
              <a:rPr sz="3300" spc="-10" dirty="0">
                <a:latin typeface="Times New Roman"/>
                <a:cs typeface="Times New Roman"/>
              </a:rPr>
              <a:t>is</a:t>
            </a:r>
            <a:r>
              <a:rPr sz="3300" dirty="0">
                <a:latin typeface="Times New Roman"/>
                <a:cs typeface="Times New Roman"/>
              </a:rPr>
              <a:t> odd.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3973" y="445389"/>
            <a:ext cx="596519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39365" marR="5080" indent="-2527300">
              <a:lnSpc>
                <a:spcPct val="100000"/>
              </a:lnSpc>
              <a:spcBef>
                <a:spcPts val="100"/>
              </a:spcBef>
            </a:pPr>
            <a:r>
              <a:rPr sz="3300" i="0" dirty="0">
                <a:solidFill>
                  <a:srgbClr val="00279F"/>
                </a:solidFill>
                <a:latin typeface="Times New Roman"/>
                <a:cs typeface="Times New Roman"/>
              </a:rPr>
              <a:t>Longitudinal</a:t>
            </a:r>
            <a:r>
              <a:rPr sz="3300" i="0" spc="-50" dirty="0">
                <a:solidFill>
                  <a:srgbClr val="00279F"/>
                </a:solidFill>
                <a:latin typeface="Times New Roman"/>
                <a:cs typeface="Times New Roman"/>
              </a:rPr>
              <a:t> </a:t>
            </a:r>
            <a:r>
              <a:rPr sz="3300" i="0" dirty="0">
                <a:solidFill>
                  <a:srgbClr val="00279F"/>
                </a:solidFill>
                <a:latin typeface="Times New Roman"/>
                <a:cs typeface="Times New Roman"/>
              </a:rPr>
              <a:t>Redundancy</a:t>
            </a:r>
            <a:r>
              <a:rPr sz="3300" i="0" spc="-35" dirty="0">
                <a:solidFill>
                  <a:srgbClr val="00279F"/>
                </a:solidFill>
                <a:latin typeface="Times New Roman"/>
                <a:cs typeface="Times New Roman"/>
              </a:rPr>
              <a:t> </a:t>
            </a:r>
            <a:r>
              <a:rPr sz="3300" i="0" spc="-5" dirty="0">
                <a:solidFill>
                  <a:srgbClr val="00279F"/>
                </a:solidFill>
                <a:latin typeface="Times New Roman"/>
                <a:cs typeface="Times New Roman"/>
              </a:rPr>
              <a:t>Check </a:t>
            </a:r>
            <a:r>
              <a:rPr sz="3300" i="0" spc="-810" dirty="0">
                <a:solidFill>
                  <a:srgbClr val="00279F"/>
                </a:solidFill>
                <a:latin typeface="Times New Roman"/>
                <a:cs typeface="Times New Roman"/>
              </a:rPr>
              <a:t> </a:t>
            </a:r>
            <a:r>
              <a:rPr sz="3300" i="0" dirty="0">
                <a:solidFill>
                  <a:srgbClr val="00279F"/>
                </a:solidFill>
                <a:latin typeface="Times New Roman"/>
                <a:cs typeface="Times New Roman"/>
              </a:rPr>
              <a:t>LRC</a:t>
            </a:r>
            <a:endParaRPr sz="33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595" y="3244664"/>
            <a:ext cx="8749282" cy="156043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2916" y="1282581"/>
            <a:ext cx="3250072" cy="44269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06317" y="1084325"/>
            <a:ext cx="326771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0" spc="-5" dirty="0">
                <a:latin typeface="Times New Roman"/>
                <a:cs typeface="Times New Roman"/>
              </a:rPr>
              <a:t>Performance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0260" marR="401320" indent="-355600">
              <a:lnSpc>
                <a:spcPct val="100000"/>
              </a:lnSpc>
              <a:spcBef>
                <a:spcPts val="100"/>
              </a:spcBef>
            </a:pPr>
            <a:r>
              <a:rPr spc="25" dirty="0">
                <a:solidFill>
                  <a:srgbClr val="CC0066"/>
                </a:solidFill>
                <a:latin typeface="Microsoft Sans Serif"/>
                <a:cs typeface="Microsoft Sans Serif"/>
              </a:rPr>
              <a:t>🢂</a:t>
            </a:r>
            <a:r>
              <a:rPr spc="25" dirty="0"/>
              <a:t>LCR </a:t>
            </a:r>
            <a:r>
              <a:rPr dirty="0"/>
              <a:t>increases the </a:t>
            </a:r>
            <a:r>
              <a:rPr spc="-5" dirty="0"/>
              <a:t>likelihood </a:t>
            </a:r>
            <a:r>
              <a:rPr dirty="0"/>
              <a:t>of </a:t>
            </a:r>
            <a:r>
              <a:rPr spc="-5" dirty="0"/>
              <a:t>detecting </a:t>
            </a:r>
            <a:r>
              <a:rPr dirty="0"/>
              <a:t> burst</a:t>
            </a:r>
            <a:r>
              <a:rPr spc="-5" dirty="0"/>
              <a:t> </a:t>
            </a:r>
            <a:r>
              <a:rPr dirty="0"/>
              <a:t>errors.</a:t>
            </a:r>
          </a:p>
          <a:p>
            <a:pPr marL="810260" marR="5080" indent="-355600">
              <a:lnSpc>
                <a:spcPct val="100000"/>
              </a:lnSpc>
              <a:spcBef>
                <a:spcPts val="795"/>
              </a:spcBef>
            </a:pPr>
            <a:r>
              <a:rPr spc="35" dirty="0">
                <a:solidFill>
                  <a:srgbClr val="CC0066"/>
                </a:solidFill>
                <a:latin typeface="Microsoft Sans Serif"/>
                <a:cs typeface="Microsoft Sans Serif"/>
              </a:rPr>
              <a:t>🢂</a:t>
            </a:r>
            <a:r>
              <a:rPr spc="35" dirty="0"/>
              <a:t>If </a:t>
            </a:r>
            <a:r>
              <a:rPr spc="-10" dirty="0"/>
              <a:t>two</a:t>
            </a:r>
            <a:r>
              <a:rPr spc="-5" dirty="0"/>
              <a:t> bits</a:t>
            </a:r>
            <a:r>
              <a:rPr dirty="0"/>
              <a:t> in</a:t>
            </a:r>
            <a:r>
              <a:rPr spc="5" dirty="0"/>
              <a:t> </a:t>
            </a:r>
            <a:r>
              <a:rPr dirty="0"/>
              <a:t>one</a:t>
            </a:r>
            <a:r>
              <a:rPr spc="5" dirty="0"/>
              <a:t> </a:t>
            </a:r>
            <a:r>
              <a:rPr dirty="0"/>
              <a:t>data</a:t>
            </a:r>
            <a:r>
              <a:rPr spc="825" dirty="0"/>
              <a:t> </a:t>
            </a:r>
            <a:r>
              <a:rPr spc="-5" dirty="0"/>
              <a:t>units</a:t>
            </a:r>
            <a:r>
              <a:rPr spc="815" dirty="0"/>
              <a:t> </a:t>
            </a:r>
            <a:r>
              <a:rPr dirty="0"/>
              <a:t>are</a:t>
            </a:r>
            <a:r>
              <a:rPr spc="825" dirty="0"/>
              <a:t> </a:t>
            </a:r>
            <a:r>
              <a:rPr dirty="0"/>
              <a:t>damaged </a:t>
            </a:r>
            <a:r>
              <a:rPr spc="5" dirty="0"/>
              <a:t> </a:t>
            </a:r>
            <a:r>
              <a:rPr dirty="0"/>
              <a:t>and </a:t>
            </a:r>
            <a:r>
              <a:rPr spc="-5" dirty="0"/>
              <a:t>two </a:t>
            </a:r>
            <a:r>
              <a:rPr dirty="0"/>
              <a:t>bits in exactly the same positions in </a:t>
            </a:r>
            <a:r>
              <a:rPr spc="-810" dirty="0"/>
              <a:t> </a:t>
            </a:r>
            <a:r>
              <a:rPr dirty="0"/>
              <a:t>another</a:t>
            </a:r>
            <a:r>
              <a:rPr spc="-20" dirty="0"/>
              <a:t> </a:t>
            </a:r>
            <a:r>
              <a:rPr dirty="0"/>
              <a:t>data</a:t>
            </a:r>
            <a:r>
              <a:rPr spc="-10" dirty="0"/>
              <a:t> </a:t>
            </a:r>
            <a:r>
              <a:rPr dirty="0"/>
              <a:t>unit</a:t>
            </a:r>
            <a:r>
              <a:rPr spc="-25" dirty="0"/>
              <a:t> </a:t>
            </a:r>
            <a:r>
              <a:rPr dirty="0"/>
              <a:t>are</a:t>
            </a:r>
            <a:r>
              <a:rPr spc="-5" dirty="0"/>
              <a:t> </a:t>
            </a:r>
            <a:r>
              <a:rPr dirty="0"/>
              <a:t>also</a:t>
            </a:r>
            <a:r>
              <a:rPr spc="-10" dirty="0"/>
              <a:t> </a:t>
            </a:r>
            <a:r>
              <a:rPr dirty="0"/>
              <a:t>damaged,</a:t>
            </a:r>
            <a:r>
              <a:rPr spc="-30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dirty="0"/>
              <a:t>LRC </a:t>
            </a:r>
            <a:r>
              <a:rPr spc="-810" dirty="0"/>
              <a:t> </a:t>
            </a:r>
            <a:r>
              <a:rPr dirty="0"/>
              <a:t>checker</a:t>
            </a:r>
            <a:r>
              <a:rPr spc="-15" dirty="0"/>
              <a:t> </a:t>
            </a:r>
            <a:r>
              <a:rPr spc="-5" dirty="0"/>
              <a:t>will</a:t>
            </a:r>
            <a:r>
              <a:rPr dirty="0"/>
              <a:t> not detect</a:t>
            </a:r>
            <a:r>
              <a:rPr spc="-5" dirty="0"/>
              <a:t> </a:t>
            </a:r>
            <a:r>
              <a:rPr dirty="0"/>
              <a:t>an </a:t>
            </a:r>
            <a:r>
              <a:rPr spc="-30" dirty="0"/>
              <a:t>error.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6926" y="1178832"/>
            <a:ext cx="7642087" cy="521138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424" y="2613660"/>
            <a:ext cx="8717280" cy="33482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21127" y="370713"/>
            <a:ext cx="475234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0875" marR="5080" indent="-1908810">
              <a:lnSpc>
                <a:spcPct val="100000"/>
              </a:lnSpc>
              <a:spcBef>
                <a:spcPts val="100"/>
              </a:spcBef>
            </a:pPr>
            <a:r>
              <a:rPr sz="3300" i="0" spc="-5" dirty="0">
                <a:solidFill>
                  <a:srgbClr val="00279F"/>
                </a:solidFill>
                <a:latin typeface="Times New Roman"/>
                <a:cs typeface="Times New Roman"/>
              </a:rPr>
              <a:t>Cyclic</a:t>
            </a:r>
            <a:r>
              <a:rPr sz="3300" i="0" spc="-40" dirty="0">
                <a:solidFill>
                  <a:srgbClr val="00279F"/>
                </a:solidFill>
                <a:latin typeface="Times New Roman"/>
                <a:cs typeface="Times New Roman"/>
              </a:rPr>
              <a:t> </a:t>
            </a:r>
            <a:r>
              <a:rPr sz="3300" i="0" dirty="0">
                <a:solidFill>
                  <a:srgbClr val="00279F"/>
                </a:solidFill>
                <a:latin typeface="Times New Roman"/>
                <a:cs typeface="Times New Roman"/>
              </a:rPr>
              <a:t>Redundancy</a:t>
            </a:r>
            <a:r>
              <a:rPr sz="3300" i="0" spc="-20" dirty="0">
                <a:solidFill>
                  <a:srgbClr val="00279F"/>
                </a:solidFill>
                <a:latin typeface="Times New Roman"/>
                <a:cs typeface="Times New Roman"/>
              </a:rPr>
              <a:t> </a:t>
            </a:r>
            <a:r>
              <a:rPr sz="3300" i="0" spc="-5" dirty="0">
                <a:solidFill>
                  <a:srgbClr val="00279F"/>
                </a:solidFill>
                <a:latin typeface="Times New Roman"/>
                <a:cs typeface="Times New Roman"/>
              </a:rPr>
              <a:t>Check </a:t>
            </a:r>
            <a:r>
              <a:rPr sz="3300" i="0" spc="-810" dirty="0">
                <a:solidFill>
                  <a:srgbClr val="00279F"/>
                </a:solidFill>
                <a:latin typeface="Times New Roman"/>
                <a:cs typeface="Times New Roman"/>
              </a:rPr>
              <a:t> </a:t>
            </a:r>
            <a:r>
              <a:rPr sz="3300" i="0" spc="5" dirty="0">
                <a:solidFill>
                  <a:srgbClr val="00279F"/>
                </a:solidFill>
                <a:latin typeface="Times New Roman"/>
                <a:cs typeface="Times New Roman"/>
              </a:rPr>
              <a:t>CRC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0927" y="915297"/>
            <a:ext cx="6325605" cy="5613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1525" y="716661"/>
            <a:ext cx="634682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latin typeface="Times New Roman"/>
                <a:cs typeface="Times New Roman"/>
              </a:rPr>
              <a:t>Cyclic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Redundancy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Check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9533" y="1628978"/>
            <a:ext cx="7855584" cy="243522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67665" marR="5080" indent="-355600" algn="just">
              <a:lnSpc>
                <a:spcPct val="90000"/>
              </a:lnSpc>
              <a:spcBef>
                <a:spcPts val="345"/>
              </a:spcBef>
              <a:buChar char="•"/>
              <a:tabLst>
                <a:tab pos="368300" algn="l"/>
              </a:tabLst>
            </a:pPr>
            <a:r>
              <a:rPr sz="2000" dirty="0">
                <a:latin typeface="Times New Roman"/>
                <a:cs typeface="Times New Roman"/>
              </a:rPr>
              <a:t>Given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k-bit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frame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message,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transmitter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generates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n-bit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sequence,</a:t>
            </a:r>
            <a:r>
              <a:rPr sz="2000" dirty="0">
                <a:latin typeface="Times New Roman"/>
                <a:cs typeface="Times New Roman"/>
              </a:rPr>
              <a:t> known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</a:t>
            </a:r>
            <a:r>
              <a:rPr sz="2000" dirty="0">
                <a:latin typeface="Times New Roman"/>
                <a:cs typeface="Times New Roman"/>
              </a:rPr>
              <a:t> 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Comic Sans MS"/>
                <a:cs typeface="Comic Sans MS"/>
              </a:rPr>
              <a:t>frame </a:t>
            </a:r>
            <a:r>
              <a:rPr sz="2000" i="1" dirty="0">
                <a:latin typeface="Comic Sans MS"/>
                <a:cs typeface="Comic Sans MS"/>
              </a:rPr>
              <a:t>check </a:t>
            </a:r>
            <a:r>
              <a:rPr sz="2000" i="1" spc="-5" dirty="0">
                <a:latin typeface="Comic Sans MS"/>
                <a:cs typeface="Comic Sans MS"/>
              </a:rPr>
              <a:t>sequence (FCS), </a:t>
            </a:r>
            <a:r>
              <a:rPr sz="2000" dirty="0">
                <a:latin typeface="Times New Roman"/>
                <a:cs typeface="Times New Roman"/>
              </a:rPr>
              <a:t>so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that</a:t>
            </a:r>
            <a:r>
              <a:rPr sz="2000" dirty="0">
                <a:latin typeface="Times New Roman"/>
                <a:cs typeface="Times New Roman"/>
              </a:rPr>
              <a:t> the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resulting frame, consisting of (k+n) bits, </a:t>
            </a:r>
            <a:r>
              <a:rPr sz="2000" spc="-10" dirty="0">
                <a:latin typeface="Times New Roman"/>
                <a:cs typeface="Times New Roman"/>
              </a:rPr>
              <a:t>is </a:t>
            </a:r>
            <a:r>
              <a:rPr sz="2000" spc="-5" dirty="0">
                <a:latin typeface="Times New Roman"/>
                <a:cs typeface="Times New Roman"/>
              </a:rPr>
              <a:t>exactly divisible </a:t>
            </a:r>
            <a:r>
              <a:rPr sz="2000" dirty="0">
                <a:latin typeface="Times New Roman"/>
                <a:cs typeface="Times New Roman"/>
              </a:rPr>
              <a:t>by </a:t>
            </a:r>
            <a:r>
              <a:rPr sz="2000" spc="-10" dirty="0">
                <a:latin typeface="Times New Roman"/>
                <a:cs typeface="Times New Roman"/>
              </a:rPr>
              <a:t>some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predetermined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Char char="•"/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Char char="•"/>
            </a:pPr>
            <a:endParaRPr sz="2800">
              <a:latin typeface="Times New Roman"/>
              <a:cs typeface="Times New Roman"/>
            </a:endParaRPr>
          </a:p>
          <a:p>
            <a:pPr marL="367665" marR="7620" indent="-355600" algn="just">
              <a:lnSpc>
                <a:spcPts val="2160"/>
              </a:lnSpc>
              <a:buChar char="•"/>
              <a:tabLst>
                <a:tab pos="368300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receiver then divides the incoming frame </a:t>
            </a:r>
            <a:r>
              <a:rPr sz="2000" dirty="0">
                <a:latin typeface="Times New Roman"/>
                <a:cs typeface="Times New Roman"/>
              </a:rPr>
              <a:t>by </a:t>
            </a:r>
            <a:r>
              <a:rPr sz="2000" spc="-5" dirty="0">
                <a:latin typeface="Times New Roman"/>
                <a:cs typeface="Times New Roman"/>
              </a:rPr>
              <a:t>the same number and, </a:t>
            </a:r>
            <a:r>
              <a:rPr sz="2000" spc="-20" dirty="0">
                <a:latin typeface="Times New Roman"/>
                <a:cs typeface="Times New Roman"/>
              </a:rPr>
              <a:t>if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remainder,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assumes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was no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error.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140" y="2391155"/>
            <a:ext cx="8703564" cy="25435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08350" y="692911"/>
            <a:ext cx="31635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i="0" spc="-60" dirty="0">
                <a:latin typeface="Times New Roman"/>
                <a:cs typeface="Times New Roman"/>
              </a:rPr>
              <a:t>Types</a:t>
            </a:r>
            <a:r>
              <a:rPr sz="3700" i="0" spc="-30" dirty="0">
                <a:latin typeface="Times New Roman"/>
                <a:cs typeface="Times New Roman"/>
              </a:rPr>
              <a:t> </a:t>
            </a:r>
            <a:r>
              <a:rPr sz="3700" i="0" spc="-5" dirty="0">
                <a:latin typeface="Times New Roman"/>
                <a:cs typeface="Times New Roman"/>
              </a:rPr>
              <a:t>of</a:t>
            </a:r>
            <a:r>
              <a:rPr sz="3700" i="0" spc="-45" dirty="0">
                <a:latin typeface="Times New Roman"/>
                <a:cs typeface="Times New Roman"/>
              </a:rPr>
              <a:t> </a:t>
            </a:r>
            <a:r>
              <a:rPr sz="3700" i="0" spc="-15" dirty="0">
                <a:latin typeface="Times New Roman"/>
                <a:cs typeface="Times New Roman"/>
              </a:rPr>
              <a:t>Errors</a:t>
            </a:r>
            <a:endParaRPr sz="3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4911" y="554737"/>
            <a:ext cx="3624064" cy="587654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96111" y="3504641"/>
            <a:ext cx="283019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-5" dirty="0">
                <a:solidFill>
                  <a:srgbClr val="00279F"/>
                </a:solidFill>
                <a:latin typeface="Times New Roman"/>
                <a:cs typeface="Times New Roman"/>
              </a:rPr>
              <a:t>Binary</a:t>
            </a:r>
            <a:r>
              <a:rPr sz="3300" b="1" spc="-45" dirty="0">
                <a:solidFill>
                  <a:srgbClr val="00279F"/>
                </a:solidFill>
                <a:latin typeface="Times New Roman"/>
                <a:cs typeface="Times New Roman"/>
              </a:rPr>
              <a:t> </a:t>
            </a:r>
            <a:r>
              <a:rPr sz="3300" b="1" spc="-5" dirty="0">
                <a:solidFill>
                  <a:srgbClr val="00279F"/>
                </a:solidFill>
                <a:latin typeface="Times New Roman"/>
                <a:cs typeface="Times New Roman"/>
              </a:rPr>
              <a:t>Division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327" y="3288791"/>
            <a:ext cx="7677911" cy="16901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1690" y="704215"/>
            <a:ext cx="205295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i="0" spc="-5" dirty="0">
                <a:solidFill>
                  <a:srgbClr val="00279F"/>
                </a:solidFill>
                <a:latin typeface="Times New Roman"/>
                <a:cs typeface="Times New Roman"/>
              </a:rPr>
              <a:t>Polyn</a:t>
            </a:r>
            <a:r>
              <a:rPr sz="3300" i="0" spc="5" dirty="0">
                <a:solidFill>
                  <a:srgbClr val="00279F"/>
                </a:solidFill>
                <a:latin typeface="Times New Roman"/>
                <a:cs typeface="Times New Roman"/>
              </a:rPr>
              <a:t>o</a:t>
            </a:r>
            <a:r>
              <a:rPr sz="3300" i="0" spc="-5" dirty="0">
                <a:solidFill>
                  <a:srgbClr val="00279F"/>
                </a:solidFill>
                <a:latin typeface="Times New Roman"/>
                <a:cs typeface="Times New Roman"/>
              </a:rPr>
              <a:t>mial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4329" y="1365352"/>
            <a:ext cx="4198616" cy="459631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5189" y="143636"/>
            <a:ext cx="423799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i="0" dirty="0">
                <a:solidFill>
                  <a:srgbClr val="00279F"/>
                </a:solidFill>
                <a:latin typeface="Times New Roman"/>
                <a:cs typeface="Times New Roman"/>
              </a:rPr>
              <a:t>Polynomial</a:t>
            </a:r>
            <a:r>
              <a:rPr sz="3300" i="0" spc="-50" dirty="0">
                <a:solidFill>
                  <a:srgbClr val="00279F"/>
                </a:solidFill>
                <a:latin typeface="Times New Roman"/>
                <a:cs typeface="Times New Roman"/>
              </a:rPr>
              <a:t> </a:t>
            </a:r>
            <a:r>
              <a:rPr sz="3300" i="0" spc="-5" dirty="0">
                <a:solidFill>
                  <a:srgbClr val="00279F"/>
                </a:solidFill>
                <a:latin typeface="Times New Roman"/>
                <a:cs typeface="Times New Roman"/>
              </a:rPr>
              <a:t>and</a:t>
            </a:r>
            <a:r>
              <a:rPr sz="3300" i="0" spc="-25" dirty="0">
                <a:solidFill>
                  <a:srgbClr val="00279F"/>
                </a:solidFill>
                <a:latin typeface="Times New Roman"/>
                <a:cs typeface="Times New Roman"/>
              </a:rPr>
              <a:t> </a:t>
            </a:r>
            <a:r>
              <a:rPr sz="3300" i="0" spc="-5" dirty="0">
                <a:solidFill>
                  <a:srgbClr val="00279F"/>
                </a:solidFill>
                <a:latin typeface="Times New Roman"/>
                <a:cs typeface="Times New Roman"/>
              </a:rPr>
              <a:t>Divisor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756" y="3098423"/>
            <a:ext cx="8162543" cy="24687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32913" y="462483"/>
            <a:ext cx="399859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i="0" dirty="0">
                <a:solidFill>
                  <a:srgbClr val="00279F"/>
                </a:solidFill>
                <a:latin typeface="Times New Roman"/>
                <a:cs typeface="Times New Roman"/>
              </a:rPr>
              <a:t>Standard</a:t>
            </a:r>
            <a:r>
              <a:rPr sz="3300" i="0" spc="-85" dirty="0">
                <a:solidFill>
                  <a:srgbClr val="00279F"/>
                </a:solidFill>
                <a:latin typeface="Times New Roman"/>
                <a:cs typeface="Times New Roman"/>
              </a:rPr>
              <a:t> </a:t>
            </a:r>
            <a:r>
              <a:rPr sz="3300" i="0" dirty="0">
                <a:solidFill>
                  <a:srgbClr val="00279F"/>
                </a:solidFill>
                <a:latin typeface="Times New Roman"/>
                <a:cs typeface="Times New Roman"/>
              </a:rPr>
              <a:t>Polynomials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4717" y="1733891"/>
            <a:ext cx="5486400" cy="379025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036" y="992139"/>
            <a:ext cx="8772137" cy="54513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3240" y="143636"/>
            <a:ext cx="191135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i="0" spc="-5" dirty="0">
                <a:solidFill>
                  <a:srgbClr val="00279F"/>
                </a:solidFill>
                <a:latin typeface="Times New Roman"/>
                <a:cs typeface="Times New Roman"/>
              </a:rPr>
              <a:t>Checksum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632" y="1628797"/>
            <a:ext cx="8124459" cy="22877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208" y="2614291"/>
            <a:ext cx="8143136" cy="21016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7336" y="2614773"/>
            <a:ext cx="6588362" cy="447507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6793" y="987047"/>
            <a:ext cx="4047558" cy="5157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96717" y="848105"/>
            <a:ext cx="40398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At</a:t>
            </a:r>
            <a:r>
              <a:rPr spc="-40" dirty="0"/>
              <a:t> </a:t>
            </a:r>
            <a:r>
              <a:rPr spc="-10" dirty="0"/>
              <a:t>the</a:t>
            </a:r>
            <a:r>
              <a:rPr spc="-20" dirty="0"/>
              <a:t> </a:t>
            </a:r>
            <a:r>
              <a:rPr spc="-5" dirty="0"/>
              <a:t>sender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9533" y="2099817"/>
            <a:ext cx="7797165" cy="3848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>
                <a:solidFill>
                  <a:srgbClr val="CC0066"/>
                </a:solidFill>
                <a:latin typeface="Wingdings"/>
                <a:cs typeface="Wingdings"/>
              </a:rPr>
              <a:t></a:t>
            </a:r>
            <a:r>
              <a:rPr sz="3300" spc="-5" dirty="0">
                <a:latin typeface="Times New Roman"/>
                <a:cs typeface="Times New Roman"/>
              </a:rPr>
              <a:t>The </a:t>
            </a:r>
            <a:r>
              <a:rPr sz="3300" dirty="0">
                <a:latin typeface="Times New Roman"/>
                <a:cs typeface="Times New Roman"/>
              </a:rPr>
              <a:t>unit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spc="-5" dirty="0">
                <a:latin typeface="Times New Roman"/>
                <a:cs typeface="Times New Roman"/>
              </a:rPr>
              <a:t>is </a:t>
            </a:r>
            <a:r>
              <a:rPr sz="3300" dirty="0">
                <a:latin typeface="Times New Roman"/>
                <a:cs typeface="Times New Roman"/>
              </a:rPr>
              <a:t>divided</a:t>
            </a:r>
            <a:r>
              <a:rPr sz="3300" spc="-3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into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i="1" dirty="0">
                <a:latin typeface="Times New Roman"/>
                <a:cs typeface="Times New Roman"/>
              </a:rPr>
              <a:t>k</a:t>
            </a:r>
            <a:r>
              <a:rPr sz="3300" i="1" spc="-5" dirty="0">
                <a:latin typeface="Times New Roman"/>
                <a:cs typeface="Times New Roman"/>
              </a:rPr>
              <a:t> </a:t>
            </a:r>
            <a:r>
              <a:rPr sz="3300" spc="-5" dirty="0">
                <a:latin typeface="Times New Roman"/>
                <a:cs typeface="Times New Roman"/>
              </a:rPr>
              <a:t>sections, </a:t>
            </a:r>
            <a:r>
              <a:rPr sz="3300" dirty="0">
                <a:latin typeface="Times New Roman"/>
                <a:cs typeface="Times New Roman"/>
              </a:rPr>
              <a:t>each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of </a:t>
            </a:r>
            <a:r>
              <a:rPr sz="3300" i="1" dirty="0">
                <a:latin typeface="Times New Roman"/>
                <a:cs typeface="Times New Roman"/>
              </a:rPr>
              <a:t>n</a:t>
            </a:r>
            <a:endParaRPr sz="3300">
              <a:latin typeface="Times New Roman"/>
              <a:cs typeface="Times New Roman"/>
            </a:endParaRPr>
          </a:p>
          <a:p>
            <a:pPr marL="367665">
              <a:lnSpc>
                <a:spcPct val="100000"/>
              </a:lnSpc>
            </a:pPr>
            <a:r>
              <a:rPr sz="3300" dirty="0">
                <a:latin typeface="Times New Roman"/>
                <a:cs typeface="Times New Roman"/>
              </a:rPr>
              <a:t>bits.</a:t>
            </a:r>
            <a:endParaRPr sz="3300">
              <a:latin typeface="Times New Roman"/>
              <a:cs typeface="Times New Roman"/>
            </a:endParaRPr>
          </a:p>
          <a:p>
            <a:pPr marL="367665" marR="189865" indent="-355600">
              <a:lnSpc>
                <a:spcPct val="100000"/>
              </a:lnSpc>
              <a:spcBef>
                <a:spcPts val="795"/>
              </a:spcBef>
            </a:pPr>
            <a:r>
              <a:rPr sz="3300" spc="-5" dirty="0">
                <a:solidFill>
                  <a:srgbClr val="CC0066"/>
                </a:solidFill>
                <a:latin typeface="Wingdings"/>
                <a:cs typeface="Wingdings"/>
              </a:rPr>
              <a:t></a:t>
            </a:r>
            <a:r>
              <a:rPr sz="3300" spc="-5" dirty="0">
                <a:latin typeface="Times New Roman"/>
                <a:cs typeface="Times New Roman"/>
              </a:rPr>
              <a:t>All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spc="-5" dirty="0">
                <a:latin typeface="Times New Roman"/>
                <a:cs typeface="Times New Roman"/>
              </a:rPr>
              <a:t>sections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are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added</a:t>
            </a:r>
            <a:r>
              <a:rPr sz="3300" spc="-3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together</a:t>
            </a:r>
            <a:r>
              <a:rPr sz="3300" spc="-3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using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one’s </a:t>
            </a:r>
            <a:r>
              <a:rPr sz="3300" spc="-8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complement</a:t>
            </a:r>
            <a:r>
              <a:rPr sz="3300" spc="-4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to</a:t>
            </a:r>
            <a:r>
              <a:rPr sz="3300" spc="-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get </a:t>
            </a:r>
            <a:r>
              <a:rPr sz="3300" spc="-5" dirty="0">
                <a:latin typeface="Times New Roman"/>
                <a:cs typeface="Times New Roman"/>
              </a:rPr>
              <a:t>the </a:t>
            </a:r>
            <a:r>
              <a:rPr sz="3300" dirty="0">
                <a:latin typeface="Times New Roman"/>
                <a:cs typeface="Times New Roman"/>
              </a:rPr>
              <a:t>sum.</a:t>
            </a:r>
            <a:endParaRPr sz="3300">
              <a:latin typeface="Times New Roman"/>
              <a:cs typeface="Times New Roman"/>
            </a:endParaRPr>
          </a:p>
          <a:p>
            <a:pPr marL="367665" marR="100965" indent="-355600">
              <a:lnSpc>
                <a:spcPct val="100000"/>
              </a:lnSpc>
              <a:spcBef>
                <a:spcPts val="795"/>
              </a:spcBef>
            </a:pPr>
            <a:r>
              <a:rPr sz="3300" spc="-5" dirty="0">
                <a:solidFill>
                  <a:srgbClr val="CC0066"/>
                </a:solidFill>
                <a:latin typeface="Wingdings"/>
                <a:cs typeface="Wingdings"/>
              </a:rPr>
              <a:t></a:t>
            </a:r>
            <a:r>
              <a:rPr sz="3300" spc="-5" dirty="0">
                <a:latin typeface="Times New Roman"/>
                <a:cs typeface="Times New Roman"/>
              </a:rPr>
              <a:t>The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sum</a:t>
            </a:r>
            <a:r>
              <a:rPr sz="3300" spc="-10" dirty="0">
                <a:latin typeface="Times New Roman"/>
                <a:cs typeface="Times New Roman"/>
              </a:rPr>
              <a:t> is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complemented</a:t>
            </a:r>
            <a:r>
              <a:rPr sz="3300" spc="-6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and</a:t>
            </a:r>
            <a:r>
              <a:rPr sz="3300" spc="-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becomes</a:t>
            </a:r>
            <a:r>
              <a:rPr sz="3300" spc="-3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the </a:t>
            </a:r>
            <a:r>
              <a:rPr sz="3300" spc="-8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checksum.</a:t>
            </a:r>
            <a:endParaRPr sz="3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3300" spc="-5" dirty="0">
                <a:solidFill>
                  <a:srgbClr val="CC0066"/>
                </a:solidFill>
                <a:latin typeface="Wingdings"/>
                <a:cs typeface="Wingdings"/>
              </a:rPr>
              <a:t></a:t>
            </a:r>
            <a:r>
              <a:rPr sz="3300" spc="-5" dirty="0">
                <a:latin typeface="Times New Roman"/>
                <a:cs typeface="Times New Roman"/>
              </a:rPr>
              <a:t>The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checksum</a:t>
            </a:r>
            <a:r>
              <a:rPr sz="3300" spc="-30" dirty="0">
                <a:latin typeface="Times New Roman"/>
                <a:cs typeface="Times New Roman"/>
              </a:rPr>
              <a:t> </a:t>
            </a:r>
            <a:r>
              <a:rPr sz="3300" spc="-5" dirty="0">
                <a:latin typeface="Times New Roman"/>
                <a:cs typeface="Times New Roman"/>
              </a:rPr>
              <a:t>is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sent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with</a:t>
            </a:r>
            <a:r>
              <a:rPr sz="3300" spc="-5" dirty="0">
                <a:latin typeface="Times New Roman"/>
                <a:cs typeface="Times New Roman"/>
              </a:rPr>
              <a:t> the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data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6620" y="987047"/>
            <a:ext cx="4469447" cy="5157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86405" y="848105"/>
            <a:ext cx="445706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At</a:t>
            </a:r>
            <a:r>
              <a:rPr spc="-35" dirty="0"/>
              <a:t> </a:t>
            </a:r>
            <a:r>
              <a:rPr spc="-10" dirty="0"/>
              <a:t>the</a:t>
            </a:r>
            <a:r>
              <a:rPr spc="-25" dirty="0"/>
              <a:t> </a:t>
            </a:r>
            <a:r>
              <a:rPr spc="-10" dirty="0"/>
              <a:t>receiver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9533" y="2099817"/>
            <a:ext cx="7797165" cy="3848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>
                <a:solidFill>
                  <a:srgbClr val="CC0066"/>
                </a:solidFill>
                <a:latin typeface="Wingdings"/>
                <a:cs typeface="Wingdings"/>
              </a:rPr>
              <a:t></a:t>
            </a:r>
            <a:r>
              <a:rPr sz="3300" spc="-5" dirty="0">
                <a:latin typeface="Times New Roman"/>
                <a:cs typeface="Times New Roman"/>
              </a:rPr>
              <a:t>The </a:t>
            </a:r>
            <a:r>
              <a:rPr sz="3300" dirty="0">
                <a:latin typeface="Times New Roman"/>
                <a:cs typeface="Times New Roman"/>
              </a:rPr>
              <a:t>unit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spc="-5" dirty="0">
                <a:latin typeface="Times New Roman"/>
                <a:cs typeface="Times New Roman"/>
              </a:rPr>
              <a:t>is </a:t>
            </a:r>
            <a:r>
              <a:rPr sz="3300" dirty="0">
                <a:latin typeface="Times New Roman"/>
                <a:cs typeface="Times New Roman"/>
              </a:rPr>
              <a:t>divided</a:t>
            </a:r>
            <a:r>
              <a:rPr sz="3300" spc="-3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into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i="1" dirty="0">
                <a:latin typeface="Times New Roman"/>
                <a:cs typeface="Times New Roman"/>
              </a:rPr>
              <a:t>k</a:t>
            </a:r>
            <a:r>
              <a:rPr sz="3300" i="1" spc="-5" dirty="0">
                <a:latin typeface="Times New Roman"/>
                <a:cs typeface="Times New Roman"/>
              </a:rPr>
              <a:t> </a:t>
            </a:r>
            <a:r>
              <a:rPr sz="3300" spc="-5" dirty="0">
                <a:latin typeface="Times New Roman"/>
                <a:cs typeface="Times New Roman"/>
              </a:rPr>
              <a:t>sections, </a:t>
            </a:r>
            <a:r>
              <a:rPr sz="3300" dirty="0">
                <a:latin typeface="Times New Roman"/>
                <a:cs typeface="Times New Roman"/>
              </a:rPr>
              <a:t>each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of </a:t>
            </a:r>
            <a:r>
              <a:rPr sz="3300" i="1" dirty="0">
                <a:latin typeface="Times New Roman"/>
                <a:cs typeface="Times New Roman"/>
              </a:rPr>
              <a:t>n</a:t>
            </a:r>
            <a:endParaRPr sz="3300">
              <a:latin typeface="Times New Roman"/>
              <a:cs typeface="Times New Roman"/>
            </a:endParaRPr>
          </a:p>
          <a:p>
            <a:pPr marL="367665">
              <a:lnSpc>
                <a:spcPct val="100000"/>
              </a:lnSpc>
            </a:pPr>
            <a:r>
              <a:rPr sz="3300" dirty="0">
                <a:latin typeface="Times New Roman"/>
                <a:cs typeface="Times New Roman"/>
              </a:rPr>
              <a:t>bits.</a:t>
            </a:r>
            <a:endParaRPr sz="3300">
              <a:latin typeface="Times New Roman"/>
              <a:cs typeface="Times New Roman"/>
            </a:endParaRPr>
          </a:p>
          <a:p>
            <a:pPr marL="367665" marR="189865" indent="-355600">
              <a:lnSpc>
                <a:spcPct val="100000"/>
              </a:lnSpc>
              <a:spcBef>
                <a:spcPts val="795"/>
              </a:spcBef>
            </a:pPr>
            <a:r>
              <a:rPr sz="3300" spc="-5" dirty="0">
                <a:solidFill>
                  <a:srgbClr val="CC0066"/>
                </a:solidFill>
                <a:latin typeface="Wingdings"/>
                <a:cs typeface="Wingdings"/>
              </a:rPr>
              <a:t></a:t>
            </a:r>
            <a:r>
              <a:rPr sz="3300" spc="-5" dirty="0">
                <a:latin typeface="Times New Roman"/>
                <a:cs typeface="Times New Roman"/>
              </a:rPr>
              <a:t>All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spc="-5" dirty="0">
                <a:latin typeface="Times New Roman"/>
                <a:cs typeface="Times New Roman"/>
              </a:rPr>
              <a:t>sections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are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added</a:t>
            </a:r>
            <a:r>
              <a:rPr sz="3300" spc="-3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together</a:t>
            </a:r>
            <a:r>
              <a:rPr sz="3300" spc="-3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using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one’s </a:t>
            </a:r>
            <a:r>
              <a:rPr sz="3300" spc="-8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complement</a:t>
            </a:r>
            <a:r>
              <a:rPr sz="3300" spc="-4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to</a:t>
            </a:r>
            <a:r>
              <a:rPr sz="3300" spc="-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get </a:t>
            </a:r>
            <a:r>
              <a:rPr sz="3300" spc="-5" dirty="0">
                <a:latin typeface="Times New Roman"/>
                <a:cs typeface="Times New Roman"/>
              </a:rPr>
              <a:t>the </a:t>
            </a:r>
            <a:r>
              <a:rPr sz="3300" dirty="0">
                <a:latin typeface="Times New Roman"/>
                <a:cs typeface="Times New Roman"/>
              </a:rPr>
              <a:t>sum.</a:t>
            </a:r>
            <a:endParaRPr sz="3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3300" spc="-5" dirty="0">
                <a:solidFill>
                  <a:srgbClr val="CC0066"/>
                </a:solidFill>
                <a:latin typeface="Wingdings"/>
                <a:cs typeface="Wingdings"/>
              </a:rPr>
              <a:t></a:t>
            </a:r>
            <a:r>
              <a:rPr sz="3300" spc="-5" dirty="0">
                <a:latin typeface="Times New Roman"/>
                <a:cs typeface="Times New Roman"/>
              </a:rPr>
              <a:t>The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sum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spc="-10" dirty="0">
                <a:latin typeface="Times New Roman"/>
                <a:cs typeface="Times New Roman"/>
              </a:rPr>
              <a:t>is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complemented.</a:t>
            </a:r>
            <a:endParaRPr sz="3300">
              <a:latin typeface="Times New Roman"/>
              <a:cs typeface="Times New Roman"/>
            </a:endParaRPr>
          </a:p>
          <a:p>
            <a:pPr marL="367665" marR="438784" indent="-355600">
              <a:lnSpc>
                <a:spcPct val="100000"/>
              </a:lnSpc>
              <a:spcBef>
                <a:spcPts val="790"/>
              </a:spcBef>
            </a:pPr>
            <a:r>
              <a:rPr sz="3300" spc="-5" dirty="0">
                <a:solidFill>
                  <a:srgbClr val="CC0066"/>
                </a:solidFill>
                <a:latin typeface="Wingdings"/>
                <a:cs typeface="Wingdings"/>
              </a:rPr>
              <a:t></a:t>
            </a:r>
            <a:r>
              <a:rPr sz="3300" spc="-5" dirty="0">
                <a:latin typeface="Times New Roman"/>
                <a:cs typeface="Times New Roman"/>
              </a:rPr>
              <a:t>If</a:t>
            </a:r>
            <a:r>
              <a:rPr sz="3300" dirty="0">
                <a:latin typeface="Times New Roman"/>
                <a:cs typeface="Times New Roman"/>
              </a:rPr>
              <a:t> </a:t>
            </a:r>
            <a:r>
              <a:rPr sz="3300" spc="-5" dirty="0">
                <a:latin typeface="Times New Roman"/>
                <a:cs typeface="Times New Roman"/>
              </a:rPr>
              <a:t>the </a:t>
            </a:r>
            <a:r>
              <a:rPr sz="3300" dirty="0">
                <a:latin typeface="Times New Roman"/>
                <a:cs typeface="Times New Roman"/>
              </a:rPr>
              <a:t>result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spc="-5" dirty="0">
                <a:latin typeface="Times New Roman"/>
                <a:cs typeface="Times New Roman"/>
              </a:rPr>
              <a:t>is </a:t>
            </a:r>
            <a:r>
              <a:rPr sz="3300" dirty="0">
                <a:latin typeface="Times New Roman"/>
                <a:cs typeface="Times New Roman"/>
              </a:rPr>
              <a:t>zero,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the </a:t>
            </a:r>
            <a:r>
              <a:rPr sz="3300" spc="-5" dirty="0">
                <a:latin typeface="Times New Roman"/>
                <a:cs typeface="Times New Roman"/>
              </a:rPr>
              <a:t>data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are</a:t>
            </a:r>
            <a:r>
              <a:rPr sz="3300" spc="-5" dirty="0">
                <a:latin typeface="Times New Roman"/>
                <a:cs typeface="Times New Roman"/>
              </a:rPr>
              <a:t> accepted: </a:t>
            </a:r>
            <a:r>
              <a:rPr sz="3300" spc="-8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otherwise,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they are</a:t>
            </a:r>
            <a:r>
              <a:rPr sz="3300" spc="-5" dirty="0">
                <a:latin typeface="Times New Roman"/>
                <a:cs typeface="Times New Roman"/>
              </a:rPr>
              <a:t> rejected.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037" y="2731070"/>
            <a:ext cx="8845294" cy="18301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69514" y="543814"/>
            <a:ext cx="279844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i="0" dirty="0">
                <a:solidFill>
                  <a:srgbClr val="00279F"/>
                </a:solidFill>
                <a:latin typeface="Times New Roman"/>
                <a:cs typeface="Times New Roman"/>
              </a:rPr>
              <a:t>Single-bit</a:t>
            </a:r>
            <a:r>
              <a:rPr sz="3300" i="0" spc="-90" dirty="0">
                <a:solidFill>
                  <a:srgbClr val="00279F"/>
                </a:solidFill>
                <a:latin typeface="Times New Roman"/>
                <a:cs typeface="Times New Roman"/>
              </a:rPr>
              <a:t> </a:t>
            </a:r>
            <a:r>
              <a:rPr sz="3300" i="0" spc="-15" dirty="0">
                <a:solidFill>
                  <a:srgbClr val="00279F"/>
                </a:solidFill>
                <a:latin typeface="Times New Roman"/>
                <a:cs typeface="Times New Roman"/>
              </a:rPr>
              <a:t>error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3840" y="677651"/>
            <a:ext cx="3309502" cy="6252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65779" y="507237"/>
            <a:ext cx="330136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latin typeface="Palatino Linotype"/>
                <a:cs typeface="Palatino Linotype"/>
              </a:rPr>
              <a:t>Performance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9305" y="1504569"/>
            <a:ext cx="8509000" cy="4753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marR="509905" indent="-355600">
              <a:lnSpc>
                <a:spcPct val="100000"/>
              </a:lnSpc>
              <a:spcBef>
                <a:spcPts val="100"/>
              </a:spcBef>
            </a:pPr>
            <a:r>
              <a:rPr sz="3300" spc="25" dirty="0">
                <a:solidFill>
                  <a:srgbClr val="CC0066"/>
                </a:solidFill>
                <a:latin typeface="Microsoft Sans Serif"/>
                <a:cs typeface="Microsoft Sans Serif"/>
              </a:rPr>
              <a:t>🢂</a:t>
            </a:r>
            <a:r>
              <a:rPr sz="3300" spc="25" dirty="0">
                <a:latin typeface="Times New Roman"/>
                <a:cs typeface="Times New Roman"/>
              </a:rPr>
              <a:t>The </a:t>
            </a:r>
            <a:r>
              <a:rPr sz="3300" dirty="0">
                <a:latin typeface="Times New Roman"/>
                <a:cs typeface="Times New Roman"/>
              </a:rPr>
              <a:t>checksum detects all errors involving an </a:t>
            </a:r>
            <a:r>
              <a:rPr sz="3300" spc="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odd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number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of </a:t>
            </a:r>
            <a:r>
              <a:rPr sz="3300" spc="-5" dirty="0">
                <a:latin typeface="Times New Roman"/>
                <a:cs typeface="Times New Roman"/>
              </a:rPr>
              <a:t>bits.</a:t>
            </a:r>
            <a:endParaRPr sz="3300">
              <a:latin typeface="Times New Roman"/>
              <a:cs typeface="Times New Roman"/>
            </a:endParaRPr>
          </a:p>
          <a:p>
            <a:pPr marL="367665" marR="5080" indent="-355600">
              <a:lnSpc>
                <a:spcPct val="100000"/>
              </a:lnSpc>
              <a:spcBef>
                <a:spcPts val="790"/>
              </a:spcBef>
            </a:pPr>
            <a:r>
              <a:rPr sz="3300" spc="35" dirty="0">
                <a:solidFill>
                  <a:srgbClr val="CC0066"/>
                </a:solidFill>
                <a:latin typeface="Microsoft Sans Serif"/>
                <a:cs typeface="Microsoft Sans Serif"/>
              </a:rPr>
              <a:t>🢂</a:t>
            </a:r>
            <a:r>
              <a:rPr sz="3300" spc="35" dirty="0">
                <a:latin typeface="Times New Roman"/>
                <a:cs typeface="Times New Roman"/>
              </a:rPr>
              <a:t>It </a:t>
            </a:r>
            <a:r>
              <a:rPr sz="3300" spc="-5" dirty="0">
                <a:latin typeface="Times New Roman"/>
                <a:cs typeface="Times New Roman"/>
              </a:rPr>
              <a:t>detects </a:t>
            </a:r>
            <a:r>
              <a:rPr sz="3300" dirty="0">
                <a:latin typeface="Times New Roman"/>
                <a:cs typeface="Times New Roman"/>
              </a:rPr>
              <a:t>most errors involving an even number </a:t>
            </a:r>
            <a:r>
              <a:rPr sz="3300" spc="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of </a:t>
            </a:r>
            <a:r>
              <a:rPr sz="3300" spc="-5" dirty="0">
                <a:latin typeface="Times New Roman"/>
                <a:cs typeface="Times New Roman"/>
              </a:rPr>
              <a:t>bits.</a:t>
            </a:r>
            <a:endParaRPr sz="3300">
              <a:latin typeface="Times New Roman"/>
              <a:cs typeface="Times New Roman"/>
            </a:endParaRPr>
          </a:p>
          <a:p>
            <a:pPr marL="367665" marR="5080" indent="-355600">
              <a:lnSpc>
                <a:spcPct val="100000"/>
              </a:lnSpc>
              <a:spcBef>
                <a:spcPts val="795"/>
              </a:spcBef>
            </a:pPr>
            <a:r>
              <a:rPr sz="3300" spc="35" dirty="0">
                <a:solidFill>
                  <a:srgbClr val="CC0066"/>
                </a:solidFill>
                <a:latin typeface="Microsoft Sans Serif"/>
                <a:cs typeface="Microsoft Sans Serif"/>
              </a:rPr>
              <a:t>🢂</a:t>
            </a:r>
            <a:r>
              <a:rPr sz="3300" spc="35" dirty="0">
                <a:latin typeface="Times New Roman"/>
                <a:cs typeface="Times New Roman"/>
              </a:rPr>
              <a:t>If</a:t>
            </a:r>
            <a:r>
              <a:rPr sz="3300" spc="13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one</a:t>
            </a:r>
            <a:r>
              <a:rPr sz="3300" spc="13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or</a:t>
            </a:r>
            <a:r>
              <a:rPr sz="3300" spc="13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more</a:t>
            </a:r>
            <a:r>
              <a:rPr sz="3300" spc="114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bits</a:t>
            </a:r>
            <a:r>
              <a:rPr sz="3300" spc="13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of</a:t>
            </a:r>
            <a:r>
              <a:rPr sz="3300" spc="13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a</a:t>
            </a:r>
            <a:r>
              <a:rPr sz="3300" spc="135" dirty="0">
                <a:latin typeface="Times New Roman"/>
                <a:cs typeface="Times New Roman"/>
              </a:rPr>
              <a:t> </a:t>
            </a:r>
            <a:r>
              <a:rPr sz="3300" spc="-5" dirty="0">
                <a:latin typeface="Times New Roman"/>
                <a:cs typeface="Times New Roman"/>
              </a:rPr>
              <a:t>segment</a:t>
            </a:r>
            <a:r>
              <a:rPr sz="3300" spc="1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are</a:t>
            </a:r>
            <a:r>
              <a:rPr sz="3300" spc="13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damaged </a:t>
            </a:r>
            <a:r>
              <a:rPr sz="3300" spc="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and the corresponding bit or </a:t>
            </a:r>
            <a:r>
              <a:rPr sz="3300" spc="-5" dirty="0">
                <a:latin typeface="Times New Roman"/>
                <a:cs typeface="Times New Roman"/>
              </a:rPr>
              <a:t>bits </a:t>
            </a:r>
            <a:r>
              <a:rPr sz="3300" dirty="0">
                <a:latin typeface="Times New Roman"/>
                <a:cs typeface="Times New Roman"/>
              </a:rPr>
              <a:t>of opposite </a:t>
            </a:r>
            <a:r>
              <a:rPr sz="3300" spc="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value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spc="-5" dirty="0">
                <a:latin typeface="Times New Roman"/>
                <a:cs typeface="Times New Roman"/>
              </a:rPr>
              <a:t>in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a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second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segment</a:t>
            </a:r>
            <a:r>
              <a:rPr sz="3300" spc="-3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are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spc="-5" dirty="0">
                <a:latin typeface="Times New Roman"/>
                <a:cs typeface="Times New Roman"/>
              </a:rPr>
              <a:t>also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damaged,</a:t>
            </a:r>
            <a:r>
              <a:rPr sz="3300" spc="-3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the </a:t>
            </a:r>
            <a:r>
              <a:rPr sz="3300" spc="-810" dirty="0">
                <a:latin typeface="Times New Roman"/>
                <a:cs typeface="Times New Roman"/>
              </a:rPr>
              <a:t> </a:t>
            </a:r>
            <a:r>
              <a:rPr sz="3300" spc="-5" dirty="0">
                <a:latin typeface="Times New Roman"/>
                <a:cs typeface="Times New Roman"/>
              </a:rPr>
              <a:t>sums </a:t>
            </a:r>
            <a:r>
              <a:rPr sz="3300" dirty="0">
                <a:latin typeface="Times New Roman"/>
                <a:cs typeface="Times New Roman"/>
              </a:rPr>
              <a:t>of those columns </a:t>
            </a:r>
            <a:r>
              <a:rPr sz="3300" spc="-5" dirty="0">
                <a:latin typeface="Times New Roman"/>
                <a:cs typeface="Times New Roman"/>
              </a:rPr>
              <a:t>will </a:t>
            </a:r>
            <a:r>
              <a:rPr sz="3300" dirty="0">
                <a:latin typeface="Times New Roman"/>
                <a:cs typeface="Times New Roman"/>
              </a:rPr>
              <a:t>not change and the </a:t>
            </a:r>
            <a:r>
              <a:rPr sz="3300" spc="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receiver</a:t>
            </a:r>
            <a:r>
              <a:rPr sz="3300" spc="-3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will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not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detect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a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problem.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5484" y="987047"/>
            <a:ext cx="4681071" cy="5248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6010" y="848105"/>
            <a:ext cx="470598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Error</a:t>
            </a:r>
            <a:r>
              <a:rPr spc="-30" dirty="0"/>
              <a:t> </a:t>
            </a:r>
            <a:r>
              <a:rPr spc="-5" dirty="0"/>
              <a:t>Correction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9533" y="1998852"/>
            <a:ext cx="7820659" cy="334581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3300" dirty="0">
                <a:latin typeface="Times New Roman"/>
                <a:cs typeface="Times New Roman"/>
              </a:rPr>
              <a:t>It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spc="-5" dirty="0">
                <a:latin typeface="Times New Roman"/>
                <a:cs typeface="Times New Roman"/>
              </a:rPr>
              <a:t>can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be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handled</a:t>
            </a:r>
            <a:r>
              <a:rPr sz="3300" spc="-4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in</a:t>
            </a:r>
            <a:r>
              <a:rPr sz="3300" spc="-10" dirty="0">
                <a:latin typeface="Times New Roman"/>
                <a:cs typeface="Times New Roman"/>
              </a:rPr>
              <a:t> two</a:t>
            </a:r>
            <a:r>
              <a:rPr sz="3300" spc="-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ways:</a:t>
            </a:r>
            <a:endParaRPr sz="3300">
              <a:latin typeface="Times New Roman"/>
              <a:cs typeface="Times New Roman"/>
            </a:endParaRPr>
          </a:p>
          <a:p>
            <a:pPr marL="646430" marR="5080" indent="-634365">
              <a:lnSpc>
                <a:spcPct val="100000"/>
              </a:lnSpc>
              <a:spcBef>
                <a:spcPts val="795"/>
              </a:spcBef>
              <a:buClr>
                <a:srgbClr val="CC0066"/>
              </a:buClr>
              <a:buAutoNum type="arabicParenR"/>
              <a:tabLst>
                <a:tab pos="646430" algn="l"/>
                <a:tab pos="647065" algn="l"/>
              </a:tabLst>
            </a:pPr>
            <a:r>
              <a:rPr sz="3300" dirty="0">
                <a:latin typeface="Times New Roman"/>
                <a:cs typeface="Times New Roman"/>
              </a:rPr>
              <a:t>receiver</a:t>
            </a:r>
            <a:r>
              <a:rPr sz="3300" spc="-3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can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have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spc="-5" dirty="0">
                <a:latin typeface="Times New Roman"/>
                <a:cs typeface="Times New Roman"/>
              </a:rPr>
              <a:t>the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sender</a:t>
            </a:r>
            <a:r>
              <a:rPr sz="3300" spc="-3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retransmit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spc="-5" dirty="0">
                <a:latin typeface="Times New Roman"/>
                <a:cs typeface="Times New Roman"/>
              </a:rPr>
              <a:t>the </a:t>
            </a:r>
            <a:r>
              <a:rPr sz="3300" spc="-8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entire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data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spc="-5" dirty="0">
                <a:latin typeface="Times New Roman"/>
                <a:cs typeface="Times New Roman"/>
              </a:rPr>
              <a:t>unit.</a:t>
            </a:r>
            <a:endParaRPr sz="3300">
              <a:latin typeface="Times New Roman"/>
              <a:cs typeface="Times New Roman"/>
            </a:endParaRPr>
          </a:p>
          <a:p>
            <a:pPr marL="646430" marR="85725" indent="-634365">
              <a:lnSpc>
                <a:spcPct val="100000"/>
              </a:lnSpc>
              <a:spcBef>
                <a:spcPts val="790"/>
              </a:spcBef>
              <a:buClr>
                <a:srgbClr val="CC0066"/>
              </a:buClr>
              <a:buAutoNum type="arabicParenR"/>
              <a:tabLst>
                <a:tab pos="646430" algn="l"/>
                <a:tab pos="647065" algn="l"/>
              </a:tabLst>
            </a:pPr>
            <a:r>
              <a:rPr sz="3300" dirty="0">
                <a:latin typeface="Times New Roman"/>
                <a:cs typeface="Times New Roman"/>
              </a:rPr>
              <a:t>The receiver can </a:t>
            </a:r>
            <a:r>
              <a:rPr sz="3300" spc="-5" dirty="0">
                <a:latin typeface="Times New Roman"/>
                <a:cs typeface="Times New Roman"/>
              </a:rPr>
              <a:t>use an </a:t>
            </a:r>
            <a:r>
              <a:rPr sz="3300" dirty="0">
                <a:latin typeface="Times New Roman"/>
                <a:cs typeface="Times New Roman"/>
              </a:rPr>
              <a:t>error-correcting </a:t>
            </a:r>
            <a:r>
              <a:rPr sz="3300" spc="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code,</a:t>
            </a:r>
            <a:r>
              <a:rPr sz="3300" spc="-3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which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spc="-5" dirty="0">
                <a:latin typeface="Times New Roman"/>
                <a:cs typeface="Times New Roman"/>
              </a:rPr>
              <a:t>automatically</a:t>
            </a:r>
            <a:r>
              <a:rPr sz="3300" spc="-4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corrects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certain </a:t>
            </a:r>
            <a:r>
              <a:rPr sz="3300" spc="-8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errors.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8610" y="563880"/>
            <a:ext cx="8014334" cy="1282700"/>
            <a:chOff x="918610" y="563880"/>
            <a:chExt cx="8014334" cy="1282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610" y="846839"/>
              <a:ext cx="1671776" cy="6571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3704" y="563880"/>
              <a:ext cx="1113282" cy="128244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0320" y="563880"/>
              <a:ext cx="6372606" cy="12824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Single-bit</a:t>
            </a:r>
            <a:r>
              <a:rPr spc="20" dirty="0"/>
              <a:t> </a:t>
            </a:r>
            <a:r>
              <a:rPr spc="-10" dirty="0"/>
              <a:t>error</a:t>
            </a:r>
            <a:r>
              <a:rPr spc="25" dirty="0"/>
              <a:t> </a:t>
            </a:r>
            <a:r>
              <a:rPr spc="-5" dirty="0"/>
              <a:t>correction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3456432" y="5548884"/>
            <a:ext cx="2546350" cy="925830"/>
            <a:chOff x="3456432" y="5548884"/>
            <a:chExt cx="2546350" cy="92583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6432" y="5548884"/>
              <a:ext cx="759713" cy="92583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0564" y="5599176"/>
              <a:ext cx="505206" cy="6332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93820" y="5548884"/>
              <a:ext cx="2108454" cy="92583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76833" y="1578686"/>
            <a:ext cx="7878445" cy="4608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635" marR="17780" algn="just">
              <a:lnSpc>
                <a:spcPct val="100000"/>
              </a:lnSpc>
              <a:spcBef>
                <a:spcPts val="105"/>
              </a:spcBef>
            </a:pPr>
            <a:r>
              <a:rPr sz="2900" dirty="0">
                <a:latin typeface="Times New Roman"/>
                <a:cs typeface="Times New Roman"/>
              </a:rPr>
              <a:t>To correct an error, the </a:t>
            </a:r>
            <a:r>
              <a:rPr sz="2900" spc="-5" dirty="0">
                <a:latin typeface="Times New Roman"/>
                <a:cs typeface="Times New Roman"/>
              </a:rPr>
              <a:t>receiver </a:t>
            </a:r>
            <a:r>
              <a:rPr sz="2900" dirty="0">
                <a:latin typeface="Times New Roman"/>
                <a:cs typeface="Times New Roman"/>
              </a:rPr>
              <a:t>reverses the </a:t>
            </a:r>
            <a:r>
              <a:rPr sz="2900" spc="-5" dirty="0">
                <a:latin typeface="Times New Roman"/>
                <a:cs typeface="Times New Roman"/>
              </a:rPr>
              <a:t>value </a:t>
            </a:r>
            <a:r>
              <a:rPr sz="2900" spc="-71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of</a:t>
            </a:r>
            <a:r>
              <a:rPr sz="2900" spc="-2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the </a:t>
            </a:r>
            <a:r>
              <a:rPr sz="2900" spc="-5" dirty="0">
                <a:latin typeface="Times New Roman"/>
                <a:cs typeface="Times New Roman"/>
              </a:rPr>
              <a:t>altered</a:t>
            </a:r>
            <a:r>
              <a:rPr sz="2900" spc="-2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bit.</a:t>
            </a:r>
            <a:r>
              <a:rPr sz="2900" spc="-2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To</a:t>
            </a:r>
            <a:r>
              <a:rPr sz="2900" spc="-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do so,</a:t>
            </a:r>
            <a:r>
              <a:rPr sz="2900" spc="-2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it</a:t>
            </a:r>
            <a:r>
              <a:rPr sz="2900" spc="-15" dirty="0">
                <a:latin typeface="Times New Roman"/>
                <a:cs typeface="Times New Roman"/>
              </a:rPr>
              <a:t> </a:t>
            </a:r>
            <a:r>
              <a:rPr sz="2900" spc="-10" dirty="0">
                <a:latin typeface="Times New Roman"/>
                <a:cs typeface="Times New Roman"/>
              </a:rPr>
              <a:t>must</a:t>
            </a:r>
            <a:r>
              <a:rPr sz="2900" dirty="0">
                <a:latin typeface="Times New Roman"/>
                <a:cs typeface="Times New Roman"/>
              </a:rPr>
              <a:t> know which</a:t>
            </a:r>
            <a:r>
              <a:rPr sz="2900" spc="-2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bit </a:t>
            </a:r>
            <a:r>
              <a:rPr sz="2900" spc="-71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is</a:t>
            </a:r>
            <a:r>
              <a:rPr sz="2900" spc="-2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in</a:t>
            </a:r>
            <a:r>
              <a:rPr sz="2900" spc="-1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error.</a:t>
            </a:r>
            <a:endParaRPr sz="29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</a:pPr>
            <a:r>
              <a:rPr sz="2900" spc="-5" dirty="0">
                <a:latin typeface="Times New Roman"/>
                <a:cs typeface="Times New Roman"/>
              </a:rPr>
              <a:t>Number </a:t>
            </a:r>
            <a:r>
              <a:rPr sz="2900" dirty="0">
                <a:latin typeface="Times New Roman"/>
                <a:cs typeface="Times New Roman"/>
              </a:rPr>
              <a:t>of</a:t>
            </a:r>
            <a:r>
              <a:rPr sz="2900" spc="-1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redundancy</a:t>
            </a:r>
            <a:r>
              <a:rPr sz="2900" spc="-35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bits</a:t>
            </a:r>
            <a:r>
              <a:rPr sz="2900" spc="-3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needed</a:t>
            </a:r>
            <a:endParaRPr sz="2900">
              <a:latin typeface="Times New Roman"/>
              <a:cs typeface="Times New Roman"/>
            </a:endParaRPr>
          </a:p>
          <a:p>
            <a:pPr marL="381635" indent="-356870">
              <a:lnSpc>
                <a:spcPct val="100000"/>
              </a:lnSpc>
              <a:spcBef>
                <a:spcPts val="695"/>
              </a:spcBef>
              <a:buChar char="•"/>
              <a:tabLst>
                <a:tab pos="381635" algn="l"/>
                <a:tab pos="382270" algn="l"/>
              </a:tabLst>
            </a:pPr>
            <a:r>
              <a:rPr sz="2900" dirty="0">
                <a:latin typeface="Times New Roman"/>
                <a:cs typeface="Times New Roman"/>
              </a:rPr>
              <a:t>Let</a:t>
            </a:r>
            <a:r>
              <a:rPr sz="2900" spc="-3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data</a:t>
            </a:r>
            <a:r>
              <a:rPr sz="2900" spc="-3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bits</a:t>
            </a:r>
            <a:r>
              <a:rPr sz="2900" spc="-3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=</a:t>
            </a:r>
            <a:r>
              <a:rPr sz="2900" spc="-15" dirty="0">
                <a:latin typeface="Times New Roman"/>
                <a:cs typeface="Times New Roman"/>
              </a:rPr>
              <a:t> </a:t>
            </a:r>
            <a:r>
              <a:rPr sz="2900" i="1" dirty="0">
                <a:latin typeface="Times New Roman"/>
                <a:cs typeface="Times New Roman"/>
              </a:rPr>
              <a:t>m</a:t>
            </a:r>
            <a:endParaRPr sz="2900">
              <a:latin typeface="Times New Roman"/>
              <a:cs typeface="Times New Roman"/>
            </a:endParaRPr>
          </a:p>
          <a:p>
            <a:pPr marL="381635" indent="-356870">
              <a:lnSpc>
                <a:spcPct val="100000"/>
              </a:lnSpc>
              <a:spcBef>
                <a:spcPts val="700"/>
              </a:spcBef>
              <a:buChar char="•"/>
              <a:tabLst>
                <a:tab pos="381635" algn="l"/>
                <a:tab pos="382270" algn="l"/>
              </a:tabLst>
            </a:pPr>
            <a:r>
              <a:rPr sz="2900" spc="-5" dirty="0">
                <a:latin typeface="Times New Roman"/>
                <a:cs typeface="Times New Roman"/>
              </a:rPr>
              <a:t>Redundancy</a:t>
            </a:r>
            <a:r>
              <a:rPr sz="2900" spc="-1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bits</a:t>
            </a:r>
            <a:r>
              <a:rPr sz="2900" spc="-3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=</a:t>
            </a:r>
            <a:r>
              <a:rPr sz="2900" spc="-5" dirty="0">
                <a:latin typeface="Times New Roman"/>
                <a:cs typeface="Times New Roman"/>
              </a:rPr>
              <a:t> </a:t>
            </a:r>
            <a:r>
              <a:rPr sz="2900" i="1" dirty="0">
                <a:latin typeface="Times New Roman"/>
                <a:cs typeface="Times New Roman"/>
              </a:rPr>
              <a:t>r</a:t>
            </a:r>
            <a:endParaRPr sz="29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705"/>
              </a:spcBef>
            </a:pPr>
            <a:r>
              <a:rPr sz="2900" dirty="0">
                <a:latin typeface="Symbol"/>
                <a:cs typeface="Symbol"/>
              </a:rPr>
              <a:t></a:t>
            </a:r>
            <a:r>
              <a:rPr sz="2900" dirty="0">
                <a:latin typeface="Times New Roman"/>
                <a:cs typeface="Times New Roman"/>
              </a:rPr>
              <a:t>Total</a:t>
            </a:r>
            <a:r>
              <a:rPr sz="2900" spc="-40" dirty="0">
                <a:latin typeface="Times New Roman"/>
                <a:cs typeface="Times New Roman"/>
              </a:rPr>
              <a:t> </a:t>
            </a:r>
            <a:r>
              <a:rPr sz="2900" spc="-10" dirty="0">
                <a:latin typeface="Times New Roman"/>
                <a:cs typeface="Times New Roman"/>
              </a:rPr>
              <a:t>message</a:t>
            </a:r>
            <a:r>
              <a:rPr sz="2900" spc="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sent</a:t>
            </a:r>
            <a:r>
              <a:rPr sz="2900" spc="-2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= </a:t>
            </a:r>
            <a:r>
              <a:rPr sz="2900" i="1" dirty="0">
                <a:latin typeface="Times New Roman"/>
                <a:cs typeface="Times New Roman"/>
              </a:rPr>
              <a:t>m+r</a:t>
            </a:r>
            <a:endParaRPr sz="29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685"/>
              </a:spcBef>
            </a:pPr>
            <a:r>
              <a:rPr sz="2900" dirty="0">
                <a:latin typeface="Times New Roman"/>
                <a:cs typeface="Times New Roman"/>
              </a:rPr>
              <a:t>The</a:t>
            </a:r>
            <a:r>
              <a:rPr sz="2900" spc="-1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value</a:t>
            </a:r>
            <a:r>
              <a:rPr sz="2900" spc="-2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of</a:t>
            </a:r>
            <a:r>
              <a:rPr sz="2900" spc="-1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r</a:t>
            </a:r>
            <a:r>
              <a:rPr sz="2900" spc="-5" dirty="0">
                <a:latin typeface="Times New Roman"/>
                <a:cs typeface="Times New Roman"/>
              </a:rPr>
              <a:t> </a:t>
            </a:r>
            <a:r>
              <a:rPr sz="2900" spc="-10" dirty="0">
                <a:latin typeface="Times New Roman"/>
                <a:cs typeface="Times New Roman"/>
              </a:rPr>
              <a:t>must</a:t>
            </a:r>
            <a:r>
              <a:rPr sz="2900" spc="5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satisfy</a:t>
            </a:r>
            <a:r>
              <a:rPr sz="2900" spc="-2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the</a:t>
            </a:r>
            <a:r>
              <a:rPr sz="2900" spc="-1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following</a:t>
            </a:r>
            <a:r>
              <a:rPr sz="2900" spc="-4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relation:</a:t>
            </a:r>
            <a:endParaRPr sz="2900">
              <a:latin typeface="Times New Roman"/>
              <a:cs typeface="Times New Roman"/>
            </a:endParaRPr>
          </a:p>
          <a:p>
            <a:pPr marL="2941320">
              <a:lnSpc>
                <a:spcPct val="100000"/>
              </a:lnSpc>
              <a:spcBef>
                <a:spcPts val="790"/>
              </a:spcBef>
            </a:pPr>
            <a:r>
              <a:rPr sz="3300" b="1" dirty="0">
                <a:solidFill>
                  <a:srgbClr val="053CE8"/>
                </a:solidFill>
                <a:latin typeface="Times New Roman"/>
                <a:cs typeface="Times New Roman"/>
              </a:rPr>
              <a:t>2</a:t>
            </a:r>
            <a:r>
              <a:rPr sz="3300" b="1" baseline="25252" dirty="0">
                <a:solidFill>
                  <a:srgbClr val="053CE8"/>
                </a:solidFill>
                <a:latin typeface="Times New Roman"/>
                <a:cs typeface="Times New Roman"/>
              </a:rPr>
              <a:t>r</a:t>
            </a:r>
            <a:r>
              <a:rPr sz="3300" b="1" spc="345" baseline="25252" dirty="0">
                <a:solidFill>
                  <a:srgbClr val="053CE8"/>
                </a:solidFill>
                <a:latin typeface="Times New Roman"/>
                <a:cs typeface="Times New Roman"/>
              </a:rPr>
              <a:t> </a:t>
            </a:r>
            <a:r>
              <a:rPr sz="3300" b="1" dirty="0">
                <a:solidFill>
                  <a:srgbClr val="053CE8"/>
                </a:solidFill>
                <a:latin typeface="Times New Roman"/>
                <a:cs typeface="Times New Roman"/>
              </a:rPr>
              <a:t>≥</a:t>
            </a:r>
            <a:r>
              <a:rPr sz="3300" b="1" spc="-30" dirty="0">
                <a:solidFill>
                  <a:srgbClr val="053CE8"/>
                </a:solidFill>
                <a:latin typeface="Times New Roman"/>
                <a:cs typeface="Times New Roman"/>
              </a:rPr>
              <a:t> </a:t>
            </a:r>
            <a:r>
              <a:rPr sz="3300" b="1" dirty="0">
                <a:solidFill>
                  <a:srgbClr val="053CE8"/>
                </a:solidFill>
                <a:latin typeface="Times New Roman"/>
                <a:cs typeface="Times New Roman"/>
              </a:rPr>
              <a:t>m+r+1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6" y="2500976"/>
            <a:ext cx="8581641" cy="31088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90266" y="223266"/>
            <a:ext cx="310959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i="0" spc="-15" dirty="0">
                <a:solidFill>
                  <a:srgbClr val="00279F"/>
                </a:solidFill>
                <a:latin typeface="Times New Roman"/>
                <a:cs typeface="Times New Roman"/>
              </a:rPr>
              <a:t>Error</a:t>
            </a:r>
            <a:r>
              <a:rPr sz="3300" i="0" spc="-110" dirty="0">
                <a:solidFill>
                  <a:srgbClr val="00279F"/>
                </a:solidFill>
                <a:latin typeface="Times New Roman"/>
                <a:cs typeface="Times New Roman"/>
              </a:rPr>
              <a:t> </a:t>
            </a:r>
            <a:r>
              <a:rPr sz="3300" i="0" spc="-10" dirty="0">
                <a:solidFill>
                  <a:srgbClr val="00279F"/>
                </a:solidFill>
                <a:latin typeface="Times New Roman"/>
                <a:cs typeface="Times New Roman"/>
              </a:rPr>
              <a:t>Correction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59" y="2941320"/>
            <a:ext cx="8369806" cy="26365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69514" y="303733"/>
            <a:ext cx="285559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i="0" dirty="0">
                <a:solidFill>
                  <a:srgbClr val="00279F"/>
                </a:solidFill>
                <a:latin typeface="Times New Roman"/>
                <a:cs typeface="Times New Roman"/>
              </a:rPr>
              <a:t>Hamming</a:t>
            </a:r>
            <a:r>
              <a:rPr sz="3300" i="0" spc="-95" dirty="0">
                <a:solidFill>
                  <a:srgbClr val="00279F"/>
                </a:solidFill>
                <a:latin typeface="Times New Roman"/>
                <a:cs typeface="Times New Roman"/>
              </a:rPr>
              <a:t> </a:t>
            </a:r>
            <a:r>
              <a:rPr sz="3300" i="0" dirty="0">
                <a:solidFill>
                  <a:srgbClr val="00279F"/>
                </a:solidFill>
                <a:latin typeface="Times New Roman"/>
                <a:cs typeface="Times New Roman"/>
              </a:rPr>
              <a:t>Code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3688" y="1395983"/>
            <a:ext cx="6950962" cy="49514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04464" y="62865"/>
            <a:ext cx="285559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i="0" spc="-5" dirty="0">
                <a:solidFill>
                  <a:srgbClr val="00279F"/>
                </a:solidFill>
                <a:latin typeface="Times New Roman"/>
                <a:cs typeface="Times New Roman"/>
              </a:rPr>
              <a:t>Hamming</a:t>
            </a:r>
            <a:r>
              <a:rPr sz="3300" i="0" spc="-55" dirty="0">
                <a:solidFill>
                  <a:srgbClr val="00279F"/>
                </a:solidFill>
                <a:latin typeface="Times New Roman"/>
                <a:cs typeface="Times New Roman"/>
              </a:rPr>
              <a:t> </a:t>
            </a:r>
            <a:r>
              <a:rPr sz="3300" i="0" dirty="0">
                <a:solidFill>
                  <a:srgbClr val="00279F"/>
                </a:solidFill>
                <a:latin typeface="Times New Roman"/>
                <a:cs typeface="Times New Roman"/>
              </a:rPr>
              <a:t>Code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6049" y="1303019"/>
            <a:ext cx="6950962" cy="49514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04464" y="62865"/>
            <a:ext cx="285559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i="0" spc="-5" dirty="0">
                <a:solidFill>
                  <a:srgbClr val="00279F"/>
                </a:solidFill>
                <a:latin typeface="Times New Roman"/>
                <a:cs typeface="Times New Roman"/>
              </a:rPr>
              <a:t>Hamming</a:t>
            </a:r>
            <a:r>
              <a:rPr sz="3300" i="0" spc="-55" dirty="0">
                <a:solidFill>
                  <a:srgbClr val="00279F"/>
                </a:solidFill>
                <a:latin typeface="Times New Roman"/>
                <a:cs typeface="Times New Roman"/>
              </a:rPr>
              <a:t> </a:t>
            </a:r>
            <a:r>
              <a:rPr sz="3300" i="0" dirty="0">
                <a:solidFill>
                  <a:srgbClr val="00279F"/>
                </a:solidFill>
                <a:latin typeface="Times New Roman"/>
                <a:cs typeface="Times New Roman"/>
              </a:rPr>
              <a:t>Code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9972" y="926591"/>
            <a:ext cx="6647688" cy="57134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40610" y="62865"/>
            <a:ext cx="499999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i="0" dirty="0">
                <a:solidFill>
                  <a:srgbClr val="00279F"/>
                </a:solidFill>
                <a:latin typeface="Times New Roman"/>
                <a:cs typeface="Times New Roman"/>
              </a:rPr>
              <a:t>Example</a:t>
            </a:r>
            <a:r>
              <a:rPr sz="3300" i="0" spc="-30" dirty="0">
                <a:solidFill>
                  <a:srgbClr val="00279F"/>
                </a:solidFill>
                <a:latin typeface="Times New Roman"/>
                <a:cs typeface="Times New Roman"/>
              </a:rPr>
              <a:t> </a:t>
            </a:r>
            <a:r>
              <a:rPr sz="3300" i="0" dirty="0">
                <a:solidFill>
                  <a:srgbClr val="00279F"/>
                </a:solidFill>
                <a:latin typeface="Times New Roman"/>
                <a:cs typeface="Times New Roman"/>
              </a:rPr>
              <a:t>of</a:t>
            </a:r>
            <a:r>
              <a:rPr sz="3300" i="0" spc="-30" dirty="0">
                <a:solidFill>
                  <a:srgbClr val="00279F"/>
                </a:solidFill>
                <a:latin typeface="Times New Roman"/>
                <a:cs typeface="Times New Roman"/>
              </a:rPr>
              <a:t> </a:t>
            </a:r>
            <a:r>
              <a:rPr sz="3300" i="0" dirty="0">
                <a:solidFill>
                  <a:srgbClr val="00279F"/>
                </a:solidFill>
                <a:latin typeface="Times New Roman"/>
                <a:cs typeface="Times New Roman"/>
              </a:rPr>
              <a:t>Hamming</a:t>
            </a:r>
            <a:r>
              <a:rPr sz="3300" i="0" spc="-25" dirty="0">
                <a:solidFill>
                  <a:srgbClr val="00279F"/>
                </a:solidFill>
                <a:latin typeface="Times New Roman"/>
                <a:cs typeface="Times New Roman"/>
              </a:rPr>
              <a:t> </a:t>
            </a:r>
            <a:r>
              <a:rPr sz="3300" i="0" dirty="0">
                <a:solidFill>
                  <a:srgbClr val="00279F"/>
                </a:solidFill>
                <a:latin typeface="Times New Roman"/>
                <a:cs typeface="Times New Roman"/>
              </a:rPr>
              <a:t>Code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483" y="3278191"/>
            <a:ext cx="8522208" cy="14964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83965" y="1023365"/>
            <a:ext cx="279844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i="0" spc="-5" dirty="0">
                <a:solidFill>
                  <a:srgbClr val="053CE8"/>
                </a:solidFill>
                <a:latin typeface="Times New Roman"/>
                <a:cs typeface="Times New Roman"/>
              </a:rPr>
              <a:t>Single-bit</a:t>
            </a:r>
            <a:r>
              <a:rPr sz="3300" i="0" spc="-50" dirty="0">
                <a:solidFill>
                  <a:srgbClr val="053CE8"/>
                </a:solidFill>
                <a:latin typeface="Times New Roman"/>
                <a:cs typeface="Times New Roman"/>
              </a:rPr>
              <a:t> </a:t>
            </a:r>
            <a:r>
              <a:rPr sz="3300" i="0" spc="-15" dirty="0">
                <a:solidFill>
                  <a:srgbClr val="053CE8"/>
                </a:solidFill>
                <a:latin typeface="Times New Roman"/>
                <a:cs typeface="Times New Roman"/>
              </a:rPr>
              <a:t>error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3448" y="495341"/>
            <a:ext cx="5123688" cy="59892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9559" y="2463546"/>
            <a:ext cx="172593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300" i="0" spc="-15" dirty="0">
                <a:solidFill>
                  <a:srgbClr val="00279F"/>
                </a:solidFill>
                <a:latin typeface="Times New Roman"/>
                <a:cs typeface="Times New Roman"/>
              </a:rPr>
              <a:t>Error </a:t>
            </a:r>
            <a:r>
              <a:rPr sz="3300" i="0" spc="-10" dirty="0">
                <a:solidFill>
                  <a:srgbClr val="00279F"/>
                </a:solidFill>
                <a:latin typeface="Times New Roman"/>
                <a:cs typeface="Times New Roman"/>
              </a:rPr>
              <a:t> </a:t>
            </a:r>
            <a:r>
              <a:rPr sz="3300" i="0" dirty="0">
                <a:solidFill>
                  <a:srgbClr val="00279F"/>
                </a:solidFill>
                <a:latin typeface="Times New Roman"/>
                <a:cs typeface="Times New Roman"/>
              </a:rPr>
              <a:t>Detection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019" y="2650235"/>
            <a:ext cx="2227326" cy="92735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9533" y="395096"/>
            <a:ext cx="7761605" cy="535749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68935" marR="5080" indent="-43180">
              <a:lnSpc>
                <a:spcPct val="90000"/>
              </a:lnSpc>
              <a:spcBef>
                <a:spcPts val="495"/>
              </a:spcBef>
            </a:pPr>
            <a:r>
              <a:rPr sz="3300" b="1" spc="-5" dirty="0">
                <a:latin typeface="Times New Roman"/>
                <a:cs typeface="Times New Roman"/>
              </a:rPr>
              <a:t>Single bit errors </a:t>
            </a:r>
            <a:r>
              <a:rPr sz="3300" dirty="0">
                <a:latin typeface="Times New Roman"/>
                <a:cs typeface="Times New Roman"/>
              </a:rPr>
              <a:t>are the </a:t>
            </a:r>
            <a:r>
              <a:rPr sz="3300" b="1" dirty="0">
                <a:latin typeface="Times New Roman"/>
                <a:cs typeface="Times New Roman"/>
              </a:rPr>
              <a:t>least </a:t>
            </a:r>
            <a:r>
              <a:rPr sz="3300" b="1" spc="-5" dirty="0">
                <a:latin typeface="Times New Roman"/>
                <a:cs typeface="Times New Roman"/>
              </a:rPr>
              <a:t>likely </a:t>
            </a:r>
            <a:r>
              <a:rPr sz="3300" dirty="0">
                <a:latin typeface="Times New Roman"/>
                <a:cs typeface="Times New Roman"/>
              </a:rPr>
              <a:t>type of </a:t>
            </a:r>
            <a:r>
              <a:rPr sz="3300" spc="-8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errors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in</a:t>
            </a:r>
            <a:r>
              <a:rPr sz="3300" spc="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serial </a:t>
            </a:r>
            <a:r>
              <a:rPr sz="3300" spc="-5" dirty="0">
                <a:latin typeface="Times New Roman"/>
                <a:cs typeface="Times New Roman"/>
              </a:rPr>
              <a:t>data transmission</a:t>
            </a:r>
            <a:r>
              <a:rPr sz="3300" spc="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because </a:t>
            </a:r>
            <a:r>
              <a:rPr sz="3300" spc="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the noise must have a very short duration </a:t>
            </a:r>
            <a:r>
              <a:rPr sz="3300" spc="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which </a:t>
            </a:r>
            <a:r>
              <a:rPr sz="3300" spc="-15" dirty="0">
                <a:latin typeface="Times New Roman"/>
                <a:cs typeface="Times New Roman"/>
              </a:rPr>
              <a:t>is </a:t>
            </a:r>
            <a:r>
              <a:rPr sz="3300" dirty="0">
                <a:latin typeface="Times New Roman"/>
                <a:cs typeface="Times New Roman"/>
              </a:rPr>
              <a:t>very rare. However </a:t>
            </a:r>
            <a:r>
              <a:rPr sz="3300" spc="-5" dirty="0">
                <a:latin typeface="Times New Roman"/>
                <a:cs typeface="Times New Roman"/>
              </a:rPr>
              <a:t>this </a:t>
            </a:r>
            <a:r>
              <a:rPr sz="3300" dirty="0">
                <a:latin typeface="Times New Roman"/>
                <a:cs typeface="Times New Roman"/>
              </a:rPr>
              <a:t>kind of </a:t>
            </a:r>
            <a:r>
              <a:rPr sz="3300" spc="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errors</a:t>
            </a:r>
            <a:r>
              <a:rPr sz="3300" spc="-3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can</a:t>
            </a:r>
            <a:r>
              <a:rPr sz="3300" spc="-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happen</a:t>
            </a:r>
            <a:r>
              <a:rPr sz="3300" spc="-3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in</a:t>
            </a:r>
            <a:r>
              <a:rPr sz="3300" spc="-5" dirty="0">
                <a:latin typeface="Times New Roman"/>
                <a:cs typeface="Times New Roman"/>
              </a:rPr>
              <a:t> parallel</a:t>
            </a:r>
            <a:r>
              <a:rPr sz="3300" spc="-3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transmission.</a:t>
            </a:r>
            <a:endParaRPr sz="3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3300" b="1" i="1" dirty="0">
                <a:solidFill>
                  <a:srgbClr val="CC0066"/>
                </a:solidFill>
                <a:latin typeface="Times New Roman"/>
                <a:cs typeface="Times New Roman"/>
              </a:rPr>
              <a:t>Example:</a:t>
            </a:r>
            <a:endParaRPr sz="3300">
              <a:latin typeface="Times New Roman"/>
              <a:cs typeface="Times New Roman"/>
            </a:endParaRPr>
          </a:p>
          <a:p>
            <a:pPr marL="368935" marR="354330" indent="-356870">
              <a:lnSpc>
                <a:spcPts val="3560"/>
              </a:lnSpc>
              <a:spcBef>
                <a:spcPts val="850"/>
              </a:spcBef>
              <a:buClr>
                <a:srgbClr val="CC0066"/>
              </a:buClr>
              <a:buSzPct val="96969"/>
              <a:buFont typeface="Wingdings"/>
              <a:buChar char=""/>
              <a:tabLst>
                <a:tab pos="387350" algn="l"/>
              </a:tabLst>
            </a:pPr>
            <a:r>
              <a:rPr sz="3300" dirty="0">
                <a:latin typeface="Times New Roman"/>
                <a:cs typeface="Times New Roman"/>
              </a:rPr>
              <a:t>If</a:t>
            </a:r>
            <a:r>
              <a:rPr sz="3300" spc="-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data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spc="-10" dirty="0">
                <a:latin typeface="Times New Roman"/>
                <a:cs typeface="Times New Roman"/>
              </a:rPr>
              <a:t>is </a:t>
            </a:r>
            <a:r>
              <a:rPr sz="3300" dirty="0">
                <a:latin typeface="Times New Roman"/>
                <a:cs typeface="Times New Roman"/>
              </a:rPr>
              <a:t>sent</a:t>
            </a:r>
            <a:r>
              <a:rPr sz="3300" spc="-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at</a:t>
            </a:r>
            <a:r>
              <a:rPr sz="3300" spc="-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1Mbps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spc="-5" dirty="0">
                <a:latin typeface="Times New Roman"/>
                <a:cs typeface="Times New Roman"/>
              </a:rPr>
              <a:t>then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each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bit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spc="-5" dirty="0">
                <a:latin typeface="Times New Roman"/>
                <a:cs typeface="Times New Roman"/>
              </a:rPr>
              <a:t>lasts </a:t>
            </a:r>
            <a:r>
              <a:rPr sz="3300" spc="-8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only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1/1,000,000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spc="-5" dirty="0">
                <a:latin typeface="Times New Roman"/>
                <a:cs typeface="Times New Roman"/>
              </a:rPr>
              <a:t>sec. </a:t>
            </a:r>
            <a:r>
              <a:rPr sz="3300" dirty="0">
                <a:latin typeface="Times New Roman"/>
                <a:cs typeface="Times New Roman"/>
              </a:rPr>
              <a:t>or 1</a:t>
            </a:r>
            <a:r>
              <a:rPr sz="3300" spc="-5" dirty="0">
                <a:latin typeface="Times New Roman"/>
                <a:cs typeface="Times New Roman"/>
              </a:rPr>
              <a:t> μs.</a:t>
            </a:r>
            <a:endParaRPr sz="3300">
              <a:latin typeface="Times New Roman"/>
              <a:cs typeface="Times New Roman"/>
            </a:endParaRPr>
          </a:p>
          <a:p>
            <a:pPr marL="368935" marR="155575" indent="-356870">
              <a:lnSpc>
                <a:spcPct val="90000"/>
              </a:lnSpc>
              <a:spcBef>
                <a:spcPts val="745"/>
              </a:spcBef>
              <a:buClr>
                <a:srgbClr val="CC0066"/>
              </a:buClr>
              <a:buSzPct val="96969"/>
              <a:buFont typeface="Wingdings"/>
              <a:buChar char=""/>
              <a:tabLst>
                <a:tab pos="387350" algn="l"/>
              </a:tabLst>
            </a:pPr>
            <a:r>
              <a:rPr sz="3300" dirty="0">
                <a:latin typeface="Times New Roman"/>
                <a:cs typeface="Times New Roman"/>
              </a:rPr>
              <a:t>For a single-bit error to occur, the noise </a:t>
            </a:r>
            <a:r>
              <a:rPr sz="3300" spc="5" dirty="0">
                <a:latin typeface="Times New Roman"/>
                <a:cs typeface="Times New Roman"/>
              </a:rPr>
              <a:t> </a:t>
            </a:r>
            <a:r>
              <a:rPr sz="3300" spc="-5" dirty="0">
                <a:latin typeface="Times New Roman"/>
                <a:cs typeface="Times New Roman"/>
              </a:rPr>
              <a:t>must have a </a:t>
            </a:r>
            <a:r>
              <a:rPr sz="3300" dirty="0">
                <a:latin typeface="Times New Roman"/>
                <a:cs typeface="Times New Roman"/>
              </a:rPr>
              <a:t>duration </a:t>
            </a:r>
            <a:r>
              <a:rPr sz="3300" spc="-5" dirty="0">
                <a:latin typeface="Times New Roman"/>
                <a:cs typeface="Times New Roman"/>
              </a:rPr>
              <a:t>of only 1 μs, </a:t>
            </a:r>
            <a:r>
              <a:rPr sz="3300" dirty="0">
                <a:latin typeface="Times New Roman"/>
                <a:cs typeface="Times New Roman"/>
              </a:rPr>
              <a:t>which </a:t>
            </a:r>
            <a:r>
              <a:rPr sz="3300" spc="-5" dirty="0">
                <a:latin typeface="Times New Roman"/>
                <a:cs typeface="Times New Roman"/>
              </a:rPr>
              <a:t>is </a:t>
            </a:r>
            <a:r>
              <a:rPr sz="3300" spc="-8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very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rare.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6383" y="2127573"/>
            <a:ext cx="7868409" cy="307528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98290" y="383540"/>
            <a:ext cx="207772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i="0" spc="-5" dirty="0">
                <a:solidFill>
                  <a:srgbClr val="00279F"/>
                </a:solidFill>
                <a:latin typeface="Times New Roman"/>
                <a:cs typeface="Times New Roman"/>
              </a:rPr>
              <a:t>Burst</a:t>
            </a:r>
            <a:r>
              <a:rPr sz="3300" i="0" spc="-55" dirty="0">
                <a:solidFill>
                  <a:srgbClr val="00279F"/>
                </a:solidFill>
                <a:latin typeface="Times New Roman"/>
                <a:cs typeface="Times New Roman"/>
              </a:rPr>
              <a:t> </a:t>
            </a:r>
            <a:r>
              <a:rPr sz="3300" i="0" spc="-15" dirty="0">
                <a:solidFill>
                  <a:srgbClr val="00279F"/>
                </a:solidFill>
                <a:latin typeface="Times New Roman"/>
                <a:cs typeface="Times New Roman"/>
              </a:rPr>
              <a:t>error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8" y="2657925"/>
            <a:ext cx="8980931" cy="20084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5267" y="336804"/>
            <a:ext cx="2564130" cy="92735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46149" y="445389"/>
            <a:ext cx="7491730" cy="5257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36600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latin typeface="Times New Roman"/>
                <a:cs typeface="Times New Roman"/>
              </a:rPr>
              <a:t>The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spc="-5" dirty="0">
                <a:latin typeface="Times New Roman"/>
                <a:cs typeface="Times New Roman"/>
              </a:rPr>
              <a:t>term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b="1" spc="-5" dirty="0">
                <a:solidFill>
                  <a:srgbClr val="CC0066"/>
                </a:solidFill>
                <a:latin typeface="Times New Roman"/>
                <a:cs typeface="Times New Roman"/>
              </a:rPr>
              <a:t>burst </a:t>
            </a:r>
            <a:r>
              <a:rPr sz="3300" b="1" dirty="0">
                <a:solidFill>
                  <a:srgbClr val="CC0066"/>
                </a:solidFill>
                <a:latin typeface="Times New Roman"/>
                <a:cs typeface="Times New Roman"/>
              </a:rPr>
              <a:t>error</a:t>
            </a:r>
            <a:r>
              <a:rPr sz="3300" b="1" spc="-2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means</a:t>
            </a:r>
            <a:r>
              <a:rPr sz="3300" spc="-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that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spc="-10" dirty="0">
                <a:latin typeface="Times New Roman"/>
                <a:cs typeface="Times New Roman"/>
              </a:rPr>
              <a:t>two</a:t>
            </a:r>
            <a:r>
              <a:rPr sz="3300" dirty="0">
                <a:latin typeface="Times New Roman"/>
                <a:cs typeface="Times New Roman"/>
              </a:rPr>
              <a:t> or </a:t>
            </a:r>
            <a:r>
              <a:rPr sz="3300" spc="-8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more bits </a:t>
            </a:r>
            <a:r>
              <a:rPr sz="3300" spc="-10" dirty="0">
                <a:latin typeface="Times New Roman"/>
                <a:cs typeface="Times New Roman"/>
              </a:rPr>
              <a:t>in </a:t>
            </a:r>
            <a:r>
              <a:rPr sz="3300" spc="-5" dirty="0">
                <a:latin typeface="Times New Roman"/>
                <a:cs typeface="Times New Roman"/>
              </a:rPr>
              <a:t>the data </a:t>
            </a:r>
            <a:r>
              <a:rPr sz="3300" dirty="0">
                <a:latin typeface="Times New Roman"/>
                <a:cs typeface="Times New Roman"/>
              </a:rPr>
              <a:t>unit have changed </a:t>
            </a:r>
            <a:r>
              <a:rPr sz="3300" spc="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from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1</a:t>
            </a:r>
            <a:r>
              <a:rPr sz="3300" spc="-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to 0</a:t>
            </a:r>
            <a:r>
              <a:rPr sz="3300" spc="-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or from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0 to</a:t>
            </a:r>
            <a:r>
              <a:rPr sz="3300" spc="-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1.</a:t>
            </a: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8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3300" b="1" dirty="0">
                <a:latin typeface="Times New Roman"/>
                <a:cs typeface="Times New Roman"/>
              </a:rPr>
              <a:t>Burst</a:t>
            </a:r>
            <a:r>
              <a:rPr sz="3300" b="1" spc="-5" dirty="0">
                <a:latin typeface="Times New Roman"/>
                <a:cs typeface="Times New Roman"/>
              </a:rPr>
              <a:t> </a:t>
            </a:r>
            <a:r>
              <a:rPr sz="3300" b="1" dirty="0">
                <a:latin typeface="Times New Roman"/>
                <a:cs typeface="Times New Roman"/>
              </a:rPr>
              <a:t>errors</a:t>
            </a:r>
            <a:r>
              <a:rPr sz="3300" b="1" spc="-20" dirty="0">
                <a:latin typeface="Times New Roman"/>
                <a:cs typeface="Times New Roman"/>
              </a:rPr>
              <a:t> </a:t>
            </a:r>
            <a:r>
              <a:rPr sz="3300" b="1" dirty="0">
                <a:latin typeface="Times New Roman"/>
                <a:cs typeface="Times New Roman"/>
              </a:rPr>
              <a:t>does</a:t>
            </a:r>
            <a:r>
              <a:rPr sz="3300" b="1" spc="5" dirty="0">
                <a:latin typeface="Times New Roman"/>
                <a:cs typeface="Times New Roman"/>
              </a:rPr>
              <a:t> </a:t>
            </a:r>
            <a:r>
              <a:rPr sz="3300" b="1" dirty="0">
                <a:latin typeface="Times New Roman"/>
                <a:cs typeface="Times New Roman"/>
              </a:rPr>
              <a:t>not</a:t>
            </a:r>
            <a:r>
              <a:rPr sz="3300" b="1" spc="-15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necessarily</a:t>
            </a:r>
            <a:r>
              <a:rPr sz="2900" spc="75" dirty="0">
                <a:latin typeface="Times New Roman"/>
                <a:cs typeface="Times New Roman"/>
              </a:rPr>
              <a:t> </a:t>
            </a:r>
            <a:r>
              <a:rPr sz="3300" b="1" dirty="0">
                <a:latin typeface="Times New Roman"/>
                <a:cs typeface="Times New Roman"/>
              </a:rPr>
              <a:t>mean</a:t>
            </a:r>
            <a:r>
              <a:rPr sz="3300" b="1" spc="-5" dirty="0">
                <a:latin typeface="Times New Roman"/>
                <a:cs typeface="Times New Roman"/>
              </a:rPr>
              <a:t> </a:t>
            </a:r>
            <a:r>
              <a:rPr sz="3300" b="1" dirty="0">
                <a:latin typeface="Times New Roman"/>
                <a:cs typeface="Times New Roman"/>
              </a:rPr>
              <a:t>that </a:t>
            </a:r>
            <a:r>
              <a:rPr sz="3300" b="1" spc="-810" dirty="0">
                <a:latin typeface="Times New Roman"/>
                <a:cs typeface="Times New Roman"/>
              </a:rPr>
              <a:t> </a:t>
            </a:r>
            <a:r>
              <a:rPr sz="3300" b="1" spc="-5" dirty="0">
                <a:latin typeface="Times New Roman"/>
                <a:cs typeface="Times New Roman"/>
              </a:rPr>
              <a:t>the </a:t>
            </a:r>
            <a:r>
              <a:rPr sz="3300" b="1" dirty="0">
                <a:latin typeface="Times New Roman"/>
                <a:cs typeface="Times New Roman"/>
              </a:rPr>
              <a:t>errors occur </a:t>
            </a:r>
            <a:r>
              <a:rPr sz="3300" b="1" spc="-10" dirty="0">
                <a:latin typeface="Times New Roman"/>
                <a:cs typeface="Times New Roman"/>
              </a:rPr>
              <a:t>in </a:t>
            </a:r>
            <a:r>
              <a:rPr sz="3300" b="1" dirty="0">
                <a:latin typeface="Times New Roman"/>
                <a:cs typeface="Times New Roman"/>
              </a:rPr>
              <a:t>consecutive bits</a:t>
            </a:r>
            <a:r>
              <a:rPr sz="3300" dirty="0">
                <a:latin typeface="Times New Roman"/>
                <a:cs typeface="Times New Roman"/>
              </a:rPr>
              <a:t>, the </a:t>
            </a:r>
            <a:r>
              <a:rPr sz="3300" spc="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length</a:t>
            </a:r>
            <a:r>
              <a:rPr sz="3300" spc="-3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of</a:t>
            </a:r>
            <a:r>
              <a:rPr sz="3300" spc="-5" dirty="0">
                <a:latin typeface="Times New Roman"/>
                <a:cs typeface="Times New Roman"/>
              </a:rPr>
              <a:t> the </a:t>
            </a:r>
            <a:r>
              <a:rPr sz="3300" dirty="0">
                <a:latin typeface="Times New Roman"/>
                <a:cs typeface="Times New Roman"/>
              </a:rPr>
              <a:t>burst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spc="-5" dirty="0">
                <a:latin typeface="Times New Roman"/>
                <a:cs typeface="Times New Roman"/>
              </a:rPr>
              <a:t>is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measured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from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the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spc="-5" dirty="0">
                <a:latin typeface="Times New Roman"/>
                <a:cs typeface="Times New Roman"/>
              </a:rPr>
              <a:t>first </a:t>
            </a:r>
            <a:r>
              <a:rPr sz="3300" spc="-8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corrupted bit to the last corrupted bit. Some </a:t>
            </a:r>
            <a:r>
              <a:rPr sz="3300" spc="5" dirty="0">
                <a:latin typeface="Times New Roman"/>
                <a:cs typeface="Times New Roman"/>
              </a:rPr>
              <a:t> </a:t>
            </a:r>
            <a:r>
              <a:rPr sz="3300" spc="-5" dirty="0">
                <a:latin typeface="Times New Roman"/>
                <a:cs typeface="Times New Roman"/>
              </a:rPr>
              <a:t>bits </a:t>
            </a:r>
            <a:r>
              <a:rPr sz="3300" dirty="0">
                <a:latin typeface="Times New Roman"/>
                <a:cs typeface="Times New Roman"/>
              </a:rPr>
              <a:t>in between may not have been </a:t>
            </a:r>
            <a:r>
              <a:rPr sz="3300" spc="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corrupted.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4934" y="520065"/>
            <a:ext cx="8468995" cy="2640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marR="161290" indent="-355600">
              <a:lnSpc>
                <a:spcPct val="100000"/>
              </a:lnSpc>
              <a:spcBef>
                <a:spcPts val="100"/>
              </a:spcBef>
              <a:buClr>
                <a:srgbClr val="CC0066"/>
              </a:buClr>
              <a:buSzPct val="96969"/>
              <a:buFont typeface="Wingdings"/>
              <a:buChar char=""/>
              <a:tabLst>
                <a:tab pos="387350" algn="l"/>
              </a:tabLst>
            </a:pPr>
            <a:r>
              <a:rPr sz="3300" b="1" spc="-5" dirty="0">
                <a:latin typeface="Times New Roman"/>
                <a:cs typeface="Times New Roman"/>
              </a:rPr>
              <a:t>Burst</a:t>
            </a:r>
            <a:r>
              <a:rPr sz="3300" b="1" dirty="0">
                <a:latin typeface="Times New Roman"/>
                <a:cs typeface="Times New Roman"/>
              </a:rPr>
              <a:t> error </a:t>
            </a:r>
            <a:r>
              <a:rPr sz="3300" b="1" spc="-5" dirty="0">
                <a:latin typeface="Times New Roman"/>
                <a:cs typeface="Times New Roman"/>
              </a:rPr>
              <a:t>is</a:t>
            </a:r>
            <a:r>
              <a:rPr sz="3300" b="1" dirty="0">
                <a:latin typeface="Times New Roman"/>
                <a:cs typeface="Times New Roman"/>
              </a:rPr>
              <a:t> most </a:t>
            </a:r>
            <a:r>
              <a:rPr sz="3300" b="1" spc="-5" dirty="0">
                <a:latin typeface="Times New Roman"/>
                <a:cs typeface="Times New Roman"/>
              </a:rPr>
              <a:t>likely</a:t>
            </a:r>
            <a:r>
              <a:rPr sz="3300" b="1" dirty="0">
                <a:latin typeface="Times New Roman"/>
                <a:cs typeface="Times New Roman"/>
              </a:rPr>
              <a:t> to </a:t>
            </a:r>
            <a:r>
              <a:rPr sz="3300" b="1" spc="-5" dirty="0">
                <a:latin typeface="Times New Roman"/>
                <a:cs typeface="Times New Roman"/>
              </a:rPr>
              <a:t>happen</a:t>
            </a:r>
            <a:r>
              <a:rPr sz="3300" b="1" dirty="0">
                <a:latin typeface="Times New Roman"/>
                <a:cs typeface="Times New Roman"/>
              </a:rPr>
              <a:t> </a:t>
            </a:r>
            <a:r>
              <a:rPr sz="3300" b="1" spc="-5" dirty="0">
                <a:latin typeface="Times New Roman"/>
                <a:cs typeface="Times New Roman"/>
              </a:rPr>
              <a:t>in</a:t>
            </a:r>
            <a:r>
              <a:rPr sz="3300" b="1" spc="5" dirty="0">
                <a:latin typeface="Times New Roman"/>
                <a:cs typeface="Times New Roman"/>
              </a:rPr>
              <a:t> </a:t>
            </a:r>
            <a:r>
              <a:rPr sz="3300" b="1" spc="-5" dirty="0">
                <a:latin typeface="Times New Roman"/>
                <a:cs typeface="Times New Roman"/>
              </a:rPr>
              <a:t>serial </a:t>
            </a:r>
            <a:r>
              <a:rPr sz="3300" b="1" spc="-810" dirty="0">
                <a:latin typeface="Times New Roman"/>
                <a:cs typeface="Times New Roman"/>
              </a:rPr>
              <a:t> </a:t>
            </a:r>
            <a:r>
              <a:rPr sz="3300" b="1" dirty="0">
                <a:latin typeface="Times New Roman"/>
                <a:cs typeface="Times New Roman"/>
              </a:rPr>
              <a:t>transmission </a:t>
            </a:r>
            <a:r>
              <a:rPr sz="3300" dirty="0">
                <a:latin typeface="Times New Roman"/>
                <a:cs typeface="Times New Roman"/>
              </a:rPr>
              <a:t>since the duration of noise </a:t>
            </a:r>
            <a:r>
              <a:rPr sz="3300" spc="-5" dirty="0">
                <a:latin typeface="Times New Roman"/>
                <a:cs typeface="Times New Roman"/>
              </a:rPr>
              <a:t>is </a:t>
            </a:r>
            <a:r>
              <a:rPr sz="3300" dirty="0">
                <a:latin typeface="Times New Roman"/>
                <a:cs typeface="Times New Roman"/>
              </a:rPr>
              <a:t> </a:t>
            </a:r>
            <a:r>
              <a:rPr sz="3300" spc="-5" dirty="0">
                <a:latin typeface="Times New Roman"/>
                <a:cs typeface="Times New Roman"/>
              </a:rPr>
              <a:t>normally</a:t>
            </a:r>
            <a:r>
              <a:rPr sz="3300" spc="-3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longer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than</a:t>
            </a:r>
            <a:r>
              <a:rPr sz="3300" spc="-5" dirty="0">
                <a:latin typeface="Times New Roman"/>
                <a:cs typeface="Times New Roman"/>
              </a:rPr>
              <a:t> the</a:t>
            </a:r>
            <a:r>
              <a:rPr sz="3300" dirty="0">
                <a:latin typeface="Times New Roman"/>
                <a:cs typeface="Times New Roman"/>
              </a:rPr>
              <a:t> duration</a:t>
            </a:r>
            <a:r>
              <a:rPr sz="3300" spc="-4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of a</a:t>
            </a:r>
            <a:r>
              <a:rPr sz="3300" spc="-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bit.</a:t>
            </a:r>
            <a:endParaRPr sz="3300">
              <a:latin typeface="Times New Roman"/>
              <a:cs typeface="Times New Roman"/>
            </a:endParaRPr>
          </a:p>
          <a:p>
            <a:pPr marL="367665" marR="5080" indent="-355600">
              <a:lnSpc>
                <a:spcPct val="100000"/>
              </a:lnSpc>
              <a:spcBef>
                <a:spcPts val="795"/>
              </a:spcBef>
              <a:buClr>
                <a:srgbClr val="CC0066"/>
              </a:buClr>
              <a:buSzPct val="96969"/>
              <a:buFont typeface="Wingdings"/>
              <a:buChar char=""/>
              <a:tabLst>
                <a:tab pos="387350" algn="l"/>
              </a:tabLst>
            </a:pPr>
            <a:r>
              <a:rPr sz="3300" dirty="0">
                <a:latin typeface="Times New Roman"/>
                <a:cs typeface="Times New Roman"/>
              </a:rPr>
              <a:t>The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number</a:t>
            </a:r>
            <a:r>
              <a:rPr sz="3300" spc="-4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of</a:t>
            </a:r>
            <a:r>
              <a:rPr sz="3300" spc="-5" dirty="0">
                <a:latin typeface="Times New Roman"/>
                <a:cs typeface="Times New Roman"/>
              </a:rPr>
              <a:t> bits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affected</a:t>
            </a:r>
            <a:r>
              <a:rPr sz="3300" spc="-3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depends</a:t>
            </a:r>
            <a:r>
              <a:rPr sz="3300" spc="-3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on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the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data </a:t>
            </a:r>
            <a:r>
              <a:rPr sz="3300" spc="-8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rate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and duration</a:t>
            </a:r>
            <a:r>
              <a:rPr sz="3300" spc="-3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of noise.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7323" y="1055505"/>
            <a:ext cx="3701413" cy="44269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63088" y="857249"/>
            <a:ext cx="37058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latin typeface="Times New Roman"/>
                <a:cs typeface="Times New Roman"/>
              </a:rPr>
              <a:t>Error</a:t>
            </a:r>
            <a:r>
              <a:rPr spc="-6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2198" y="2099817"/>
            <a:ext cx="8349615" cy="3747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46405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latin typeface="Times New Roman"/>
                <a:cs typeface="Times New Roman"/>
              </a:rPr>
              <a:t>Error </a:t>
            </a:r>
            <a:r>
              <a:rPr sz="3300" spc="-5" dirty="0">
                <a:latin typeface="Times New Roman"/>
                <a:cs typeface="Times New Roman"/>
              </a:rPr>
              <a:t>detection </a:t>
            </a:r>
            <a:r>
              <a:rPr sz="3300" dirty="0">
                <a:latin typeface="Times New Roman"/>
                <a:cs typeface="Times New Roman"/>
              </a:rPr>
              <a:t>means to decide whether the </a:t>
            </a:r>
            <a:r>
              <a:rPr sz="3300" spc="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received</a:t>
            </a:r>
            <a:r>
              <a:rPr sz="3300" spc="-3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data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is</a:t>
            </a:r>
            <a:r>
              <a:rPr sz="3300" spc="-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correct</a:t>
            </a:r>
            <a:r>
              <a:rPr sz="3300" spc="-3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or</a:t>
            </a:r>
            <a:r>
              <a:rPr sz="3300" spc="-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not</a:t>
            </a:r>
            <a:r>
              <a:rPr sz="3300" spc="-5" dirty="0">
                <a:latin typeface="Times New Roman"/>
                <a:cs typeface="Times New Roman"/>
              </a:rPr>
              <a:t> without</a:t>
            </a:r>
            <a:r>
              <a:rPr sz="3300" spc="-3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having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a </a:t>
            </a:r>
            <a:r>
              <a:rPr sz="3300" spc="-8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copy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of </a:t>
            </a:r>
            <a:r>
              <a:rPr sz="3300" spc="-5" dirty="0">
                <a:latin typeface="Times New Roman"/>
                <a:cs typeface="Times New Roman"/>
              </a:rPr>
              <a:t>the</a:t>
            </a:r>
            <a:r>
              <a:rPr sz="3300" dirty="0">
                <a:latin typeface="Times New Roman"/>
                <a:cs typeface="Times New Roman"/>
              </a:rPr>
              <a:t> original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message.</a:t>
            </a: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8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3300" dirty="0">
                <a:latin typeface="Times New Roman"/>
                <a:cs typeface="Times New Roman"/>
              </a:rPr>
              <a:t>Error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spc="-5" dirty="0">
                <a:latin typeface="Times New Roman"/>
                <a:cs typeface="Times New Roman"/>
              </a:rPr>
              <a:t>detection </a:t>
            </a:r>
            <a:r>
              <a:rPr sz="3300" b="1" spc="-5" dirty="0">
                <a:latin typeface="Times New Roman"/>
                <a:cs typeface="Times New Roman"/>
              </a:rPr>
              <a:t>uses</a:t>
            </a:r>
            <a:r>
              <a:rPr sz="3300" b="1" dirty="0">
                <a:latin typeface="Times New Roman"/>
                <a:cs typeface="Times New Roman"/>
              </a:rPr>
              <a:t> the</a:t>
            </a:r>
            <a:r>
              <a:rPr sz="3300" b="1" spc="-5" dirty="0">
                <a:latin typeface="Times New Roman"/>
                <a:cs typeface="Times New Roman"/>
              </a:rPr>
              <a:t> </a:t>
            </a:r>
            <a:r>
              <a:rPr sz="3300" b="1" dirty="0">
                <a:latin typeface="Times New Roman"/>
                <a:cs typeface="Times New Roman"/>
              </a:rPr>
              <a:t>concept</a:t>
            </a:r>
            <a:r>
              <a:rPr sz="3300" b="1" spc="5" dirty="0">
                <a:latin typeface="Times New Roman"/>
                <a:cs typeface="Times New Roman"/>
              </a:rPr>
              <a:t> </a:t>
            </a:r>
            <a:r>
              <a:rPr sz="3300" b="1" dirty="0">
                <a:latin typeface="Times New Roman"/>
                <a:cs typeface="Times New Roman"/>
              </a:rPr>
              <a:t>of</a:t>
            </a:r>
            <a:r>
              <a:rPr sz="3300" b="1" spc="-20" dirty="0">
                <a:latin typeface="Times New Roman"/>
                <a:cs typeface="Times New Roman"/>
              </a:rPr>
              <a:t> </a:t>
            </a:r>
            <a:r>
              <a:rPr sz="3300" b="1" dirty="0">
                <a:latin typeface="Times New Roman"/>
                <a:cs typeface="Times New Roman"/>
              </a:rPr>
              <a:t>redundancy</a:t>
            </a:r>
            <a:r>
              <a:rPr sz="3300" dirty="0">
                <a:latin typeface="Times New Roman"/>
                <a:cs typeface="Times New Roman"/>
              </a:rPr>
              <a:t>, </a:t>
            </a:r>
            <a:r>
              <a:rPr sz="3300" spc="-810" dirty="0">
                <a:latin typeface="Times New Roman"/>
                <a:cs typeface="Times New Roman"/>
              </a:rPr>
              <a:t> </a:t>
            </a:r>
            <a:r>
              <a:rPr sz="3300" b="1" spc="-5" dirty="0">
                <a:latin typeface="Times New Roman"/>
                <a:cs typeface="Times New Roman"/>
              </a:rPr>
              <a:t>which </a:t>
            </a:r>
            <a:r>
              <a:rPr sz="3300" b="1" dirty="0">
                <a:latin typeface="Times New Roman"/>
                <a:cs typeface="Times New Roman"/>
              </a:rPr>
              <a:t>means </a:t>
            </a:r>
            <a:r>
              <a:rPr sz="3300" dirty="0">
                <a:latin typeface="Times New Roman"/>
                <a:cs typeface="Times New Roman"/>
              </a:rPr>
              <a:t>adding extra </a:t>
            </a:r>
            <a:r>
              <a:rPr sz="3300" spc="-5" dirty="0">
                <a:latin typeface="Times New Roman"/>
                <a:cs typeface="Times New Roman"/>
              </a:rPr>
              <a:t>bits </a:t>
            </a:r>
            <a:r>
              <a:rPr sz="3300" dirty="0">
                <a:latin typeface="Times New Roman"/>
                <a:cs typeface="Times New Roman"/>
              </a:rPr>
              <a:t>for </a:t>
            </a:r>
            <a:r>
              <a:rPr sz="3300" spc="-5" dirty="0">
                <a:latin typeface="Times New Roman"/>
                <a:cs typeface="Times New Roman"/>
              </a:rPr>
              <a:t>detecting </a:t>
            </a:r>
            <a:r>
              <a:rPr sz="3300" dirty="0">
                <a:latin typeface="Times New Roman"/>
                <a:cs typeface="Times New Roman"/>
              </a:rPr>
              <a:t> errors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at the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spc="-5" dirty="0">
                <a:latin typeface="Times New Roman"/>
                <a:cs typeface="Times New Roman"/>
              </a:rPr>
              <a:t>destination.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Custom</PresentationFormat>
  <Slides>39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Basic concepts</vt:lpstr>
      <vt:lpstr>Types of Errors</vt:lpstr>
      <vt:lpstr>Single-bit error</vt:lpstr>
      <vt:lpstr>PowerPoint Presentation</vt:lpstr>
      <vt:lpstr>Burst error</vt:lpstr>
      <vt:lpstr>PowerPoint Presentation</vt:lpstr>
      <vt:lpstr>PowerPoint Presentation</vt:lpstr>
      <vt:lpstr>PowerPoint Presentation</vt:lpstr>
      <vt:lpstr>Error detection</vt:lpstr>
      <vt:lpstr>Redundancy</vt:lpstr>
      <vt:lpstr>Four types of redundancy checks are used  in data communications</vt:lpstr>
      <vt:lpstr>Vertical Redundancy Check  VRC</vt:lpstr>
      <vt:lpstr>PowerPoint Presentation</vt:lpstr>
      <vt:lpstr>PowerPoint Presentation</vt:lpstr>
      <vt:lpstr>Longitudinal Redundancy Check  LRC</vt:lpstr>
      <vt:lpstr>Performance</vt:lpstr>
      <vt:lpstr>PowerPoint Presentation</vt:lpstr>
      <vt:lpstr>Cyclic Redundancy Check  CRC</vt:lpstr>
      <vt:lpstr>Cyclic Redundancy Check</vt:lpstr>
      <vt:lpstr>PowerPoint Presentation</vt:lpstr>
      <vt:lpstr>Polynomial</vt:lpstr>
      <vt:lpstr>Polynomial and Divisor</vt:lpstr>
      <vt:lpstr>Standard Polynomials</vt:lpstr>
      <vt:lpstr>PowerPoint Presentation</vt:lpstr>
      <vt:lpstr>Checksum</vt:lpstr>
      <vt:lpstr>PowerPoint Presentation</vt:lpstr>
      <vt:lpstr>PowerPoint Presentation</vt:lpstr>
      <vt:lpstr>At the sender</vt:lpstr>
      <vt:lpstr>At the receiver</vt:lpstr>
      <vt:lpstr>Performance</vt:lpstr>
      <vt:lpstr>Error Correction</vt:lpstr>
      <vt:lpstr>Single-bit error correction</vt:lpstr>
      <vt:lpstr>Error Correction</vt:lpstr>
      <vt:lpstr>Hamming Code</vt:lpstr>
      <vt:lpstr>Hamming Code</vt:lpstr>
      <vt:lpstr>Hamming Code</vt:lpstr>
      <vt:lpstr>Example of Hamming Code</vt:lpstr>
      <vt:lpstr>Single-bit error</vt:lpstr>
      <vt:lpstr>Error  Detection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9 Error Detection and Correction</dc:title>
  <dc:creator>Behrouz Forouzan</dc:creator>
  <cp:revision>2</cp:revision>
  <dcterms:created xsi:type="dcterms:W3CDTF">2023-07-29T18:09:14Z</dcterms:created>
  <dcterms:modified xsi:type="dcterms:W3CDTF">2023-09-24T08:58:49Z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2022-01-14T00:00:00Z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2023-07-29T00:00:00Z</vt:filetime>
  </property>
</Properties>
</file>